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45" r:id="rId2"/>
    <p:sldId id="360" r:id="rId3"/>
    <p:sldId id="36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815FBDD-663D-4D1F-8F5D-7EEF46B0F07F}">
          <p14:sldIdLst>
            <p14:sldId id="345"/>
            <p14:sldId id="360"/>
            <p14:sldId id="3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095AA6"/>
    <a:srgbClr val="8C944D"/>
    <a:srgbClr val="E6EDF6"/>
    <a:srgbClr val="C088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78" autoAdjust="0"/>
    <p:restoredTop sz="96374" autoAdjust="0"/>
  </p:normalViewPr>
  <p:slideViewPr>
    <p:cSldViewPr>
      <p:cViewPr varScale="1">
        <p:scale>
          <a:sx n="114" d="100"/>
          <a:sy n="114" d="100"/>
        </p:scale>
        <p:origin x="15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81A72-F2BE-4ADB-8F67-DFAD4C0D08F8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14DA90-DF55-46EF-A5EB-F3B6EC34F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447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Introductions:</a:t>
            </a:r>
          </a:p>
          <a:p>
            <a:endParaRPr lang="en-US" dirty="0"/>
          </a:p>
          <a:p>
            <a:r>
              <a:rPr lang="en-US" dirty="0"/>
              <a:t>Developed By:</a:t>
            </a:r>
          </a:p>
          <a:p>
            <a:r>
              <a:rPr lang="en-US" dirty="0"/>
              <a:t>Dave</a:t>
            </a:r>
            <a:r>
              <a:rPr lang="en-US" baseline="0" dirty="0"/>
              <a:t> Sacco – Northeast Region TAC Chair, Mentor for Yale University – Cameroon</a:t>
            </a:r>
          </a:p>
          <a:p>
            <a:r>
              <a:rPr lang="en-US" baseline="0" dirty="0"/>
              <a:t>Melissa Montgomery – Project Engineer at EWB-USA HQ</a:t>
            </a:r>
          </a:p>
          <a:p>
            <a:r>
              <a:rPr lang="en-US" baseline="0" dirty="0"/>
              <a:t>Kelly Latham formerly EWB-USA</a:t>
            </a:r>
          </a:p>
          <a:p>
            <a:r>
              <a:rPr lang="en-US" baseline="0" dirty="0"/>
              <a:t>Handout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14DA90-DF55-46EF-A5EB-F3B6EC34FC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283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Introductions:</a:t>
            </a:r>
          </a:p>
          <a:p>
            <a:endParaRPr lang="en-US" dirty="0"/>
          </a:p>
          <a:p>
            <a:r>
              <a:rPr lang="en-US" dirty="0"/>
              <a:t>Developed By:</a:t>
            </a:r>
          </a:p>
          <a:p>
            <a:r>
              <a:rPr lang="en-US" dirty="0"/>
              <a:t>Dave</a:t>
            </a:r>
            <a:r>
              <a:rPr lang="en-US" baseline="0" dirty="0"/>
              <a:t> Sacco – Northeast Region TAC Chair, Mentor for Yale University – Cameroon</a:t>
            </a:r>
          </a:p>
          <a:p>
            <a:r>
              <a:rPr lang="en-US" baseline="0" dirty="0"/>
              <a:t>Melissa Montgomery – Project Engineer at EWB-USA HQ</a:t>
            </a:r>
          </a:p>
          <a:p>
            <a:r>
              <a:rPr lang="en-US" baseline="0" dirty="0"/>
              <a:t>Kelly Latham formerly EWB-USA</a:t>
            </a:r>
          </a:p>
          <a:p>
            <a:r>
              <a:rPr lang="en-US" baseline="0" dirty="0"/>
              <a:t>Handout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14DA90-DF55-46EF-A5EB-F3B6EC34FC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255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Introductions:</a:t>
            </a:r>
          </a:p>
          <a:p>
            <a:endParaRPr lang="en-US" dirty="0"/>
          </a:p>
          <a:p>
            <a:r>
              <a:rPr lang="en-US" dirty="0"/>
              <a:t>Developed By:</a:t>
            </a:r>
          </a:p>
          <a:p>
            <a:r>
              <a:rPr lang="en-US" dirty="0"/>
              <a:t>Dave</a:t>
            </a:r>
            <a:r>
              <a:rPr lang="en-US" baseline="0" dirty="0"/>
              <a:t> Sacco – Northeast Region TAC Chair, Mentor for Yale University – Cameroon</a:t>
            </a:r>
          </a:p>
          <a:p>
            <a:r>
              <a:rPr lang="en-US" baseline="0" dirty="0"/>
              <a:t>Melissa Montgomery – Project Engineer at EWB-USA HQ</a:t>
            </a:r>
          </a:p>
          <a:p>
            <a:r>
              <a:rPr lang="en-US" baseline="0" dirty="0"/>
              <a:t>Kelly Latham formerly EWB-USA</a:t>
            </a:r>
          </a:p>
          <a:p>
            <a:r>
              <a:rPr lang="en-US" baseline="0" dirty="0"/>
              <a:t>Handout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14DA90-DF55-46EF-A5EB-F3B6EC34FCD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748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AED9-48F7-4723-B9A1-486357F7A11D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3E74F-DBEA-49CB-BD00-AC02DE4AD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134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AED9-48F7-4723-B9A1-486357F7A11D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3E74F-DBEA-49CB-BD00-AC02DE4AD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AED9-48F7-4723-B9A1-486357F7A11D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3E74F-DBEA-49CB-BD00-AC02DE4AD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83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AED9-48F7-4723-B9A1-486357F7A11D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3E74F-DBEA-49CB-BD00-AC02DE4AD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75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AED9-48F7-4723-B9A1-486357F7A11D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3E74F-DBEA-49CB-BD00-AC02DE4AD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029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AED9-48F7-4723-B9A1-486357F7A11D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3E74F-DBEA-49CB-BD00-AC02DE4AD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390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AED9-48F7-4723-B9A1-486357F7A11D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3E74F-DBEA-49CB-BD00-AC02DE4AD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886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AED9-48F7-4723-B9A1-486357F7A11D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3E74F-DBEA-49CB-BD00-AC02DE4AD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253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AED9-48F7-4723-B9A1-486357F7A11D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3E74F-DBEA-49CB-BD00-AC02DE4AD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49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AED9-48F7-4723-B9A1-486357F7A11D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3E74F-DBEA-49CB-BD00-AC02DE4AD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58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AED9-48F7-4723-B9A1-486357F7A11D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3E74F-DBEA-49CB-BD00-AC02DE4AD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673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42000">
              <a:schemeClr val="accent1">
                <a:lumMod val="45000"/>
                <a:lumOff val="55000"/>
              </a:schemeClr>
            </a:gs>
            <a:gs pos="7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6AED9-48F7-4723-B9A1-486357F7A11D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3E74F-DBEA-49CB-BD00-AC02DE4AD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84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82E03CC-DDE6-41D5-9F02-A26E7E154101}"/>
              </a:ext>
            </a:extLst>
          </p:cNvPr>
          <p:cNvSpPr txBox="1"/>
          <p:nvPr/>
        </p:nvSpPr>
        <p:spPr>
          <a:xfrm>
            <a:off x="2965497" y="635913"/>
            <a:ext cx="507372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95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Hardware Sustainability</a:t>
            </a:r>
          </a:p>
          <a:p>
            <a:endParaRPr lang="en-US" sz="2000" b="1" dirty="0">
              <a:solidFill>
                <a:srgbClr val="8C94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13CADA-8558-4056-9031-70B5DBB3222E}"/>
              </a:ext>
            </a:extLst>
          </p:cNvPr>
          <p:cNvSpPr txBox="1"/>
          <p:nvPr/>
        </p:nvSpPr>
        <p:spPr>
          <a:xfrm>
            <a:off x="685799" y="1066800"/>
            <a:ext cx="5073721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Buy Local – Build Local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Look for commonly used materials – easily sourced for repairs 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Look for commonly used construction techniques (Concrete block vs cast-in-place concrete, steel vs concrete vs plastic tanks) – repair expertise will be available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capital dollars go into the local economy</a:t>
            </a:r>
          </a:p>
          <a:p>
            <a:pPr marL="514350" indent="-514350"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Commonly Used Technology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Spare parts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Logistics of delivery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Availability of skilled labor in the community or the area</a:t>
            </a:r>
          </a:p>
          <a:p>
            <a:pPr marL="457200" indent="-457200">
              <a:buAutoNum type="arabicPeriod" startAt="3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Ease of O &amp; M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can they maintain? (expertise)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Easier lasts longer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solidFill>
                <a:srgbClr val="8C94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1BEF04-593A-4B21-ACE6-932AA6A67C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066308" y="2808074"/>
            <a:ext cx="4924425" cy="277375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6FE6A2B-EE9B-43F0-ACE8-6CF38E5F33F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3037" y="229409"/>
            <a:ext cx="1752363" cy="135409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578482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82E03CC-DDE6-41D5-9F02-A26E7E154101}"/>
              </a:ext>
            </a:extLst>
          </p:cNvPr>
          <p:cNvSpPr txBox="1"/>
          <p:nvPr/>
        </p:nvSpPr>
        <p:spPr>
          <a:xfrm>
            <a:off x="685800" y="439888"/>
            <a:ext cx="507372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95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Costing</a:t>
            </a:r>
          </a:p>
          <a:p>
            <a:endParaRPr lang="en-US" sz="2000" b="1" dirty="0">
              <a:solidFill>
                <a:srgbClr val="8C94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13CADA-8558-4056-9031-70B5DBB3222E}"/>
              </a:ext>
            </a:extLst>
          </p:cNvPr>
          <p:cNvSpPr txBox="1"/>
          <p:nvPr/>
        </p:nvSpPr>
        <p:spPr>
          <a:xfrm>
            <a:off x="685799" y="1066800"/>
            <a:ext cx="507372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Capital Cost (Donor Dollars)</a:t>
            </a:r>
          </a:p>
          <a:p>
            <a:pPr marL="514350" indent="-514350"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 &amp; M &amp; Replacement Cost (Community Dollars)</a:t>
            </a:r>
          </a:p>
          <a:p>
            <a:pPr marL="514350" indent="-514350"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</a:p>
          <a:p>
            <a:pPr marL="971550" lvl="1" indent="-51435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Price vs life span</a:t>
            </a:r>
          </a:p>
          <a:p>
            <a:pPr marL="971550" lvl="1" indent="-51435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Affects the balance of capital cost vs maintenance cost.</a:t>
            </a:r>
          </a:p>
          <a:p>
            <a:pPr marL="971550" lvl="1" indent="-51435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can the donor afford vs what the community can afford.</a:t>
            </a:r>
          </a:p>
          <a:p>
            <a:pPr marL="514350" indent="-514350"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Cascade Effect</a:t>
            </a:r>
          </a:p>
          <a:p>
            <a:pPr marL="514350" indent="-514350"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endParaRPr lang="en-US" sz="2000" b="1" dirty="0">
              <a:solidFill>
                <a:srgbClr val="8C94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19783D-923F-4390-92CA-D52B57DAA9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3581400"/>
            <a:ext cx="4165600" cy="31242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3EA4CC6-51DA-46DF-99ED-CA18D28FA4A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3037" y="229409"/>
            <a:ext cx="1752363" cy="135409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090221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82E03CC-DDE6-41D5-9F02-A26E7E154101}"/>
              </a:ext>
            </a:extLst>
          </p:cNvPr>
          <p:cNvSpPr txBox="1"/>
          <p:nvPr/>
        </p:nvSpPr>
        <p:spPr>
          <a:xfrm>
            <a:off x="685800" y="439888"/>
            <a:ext cx="507372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95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Costing</a:t>
            </a:r>
          </a:p>
          <a:p>
            <a:endParaRPr lang="en-US" sz="2000" b="1" dirty="0">
              <a:solidFill>
                <a:srgbClr val="8C94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4F7381-E37F-4FEC-B493-D35B3DF56583}"/>
              </a:ext>
            </a:extLst>
          </p:cNvPr>
          <p:cNvSpPr txBox="1"/>
          <p:nvPr/>
        </p:nvSpPr>
        <p:spPr>
          <a:xfrm>
            <a:off x="685799" y="1066800"/>
            <a:ext cx="64008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Cheap is not Necessarily Cheaper</a:t>
            </a:r>
          </a:p>
          <a:p>
            <a:pPr marL="514350" indent="-514350"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Low Quality Build Shifts the Costs to the Community</a:t>
            </a:r>
          </a:p>
          <a:p>
            <a:pPr marL="514350" indent="-514350"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Community Cash Flow (what can they afford??)</a:t>
            </a:r>
          </a:p>
          <a:p>
            <a:pPr marL="514350" indent="-514350"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Limited Life Span and Economic Effect</a:t>
            </a:r>
          </a:p>
          <a:p>
            <a:endParaRPr lang="en-US" sz="2000" b="1" dirty="0">
              <a:solidFill>
                <a:srgbClr val="8C94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06780E7-D1B3-45A7-AB30-211DCB2EE7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3037" y="229409"/>
            <a:ext cx="1752363" cy="135409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8810B73-2382-4C18-BF0D-9AED35FB84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" y="2727598"/>
            <a:ext cx="8153400" cy="4054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990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5573</TotalTime>
  <Words>261</Words>
  <Application>Microsoft Office PowerPoint</Application>
  <PresentationFormat>On-screen Show (4:3)</PresentationFormat>
  <Paragraphs>50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Kelsey Gross</dc:creator>
  <cp:lastModifiedBy>gerard</cp:lastModifiedBy>
  <cp:revision>290</cp:revision>
  <dcterms:created xsi:type="dcterms:W3CDTF">2014-08-27T16:29:57Z</dcterms:created>
  <dcterms:modified xsi:type="dcterms:W3CDTF">2020-11-18T22:16:46Z</dcterms:modified>
</cp:coreProperties>
</file>