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8" r:id="rId2"/>
    <p:sldId id="353" r:id="rId3"/>
    <p:sldId id="339" r:id="rId4"/>
    <p:sldId id="342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672070-00ED-4380-AE3D-9A80412CC41B}">
          <p14:sldIdLst>
            <p14:sldId id="258"/>
            <p14:sldId id="353"/>
            <p14:sldId id="339"/>
            <p14:sldId id="342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Cuellar" initials="VC" lastIdx="10" clrIdx="0"/>
  <p:cmAuthor id="2" name="Braimah Apambire" initials="B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09" autoAdjust="0"/>
    <p:restoredTop sz="96505" autoAdjust="0"/>
  </p:normalViewPr>
  <p:slideViewPr>
    <p:cSldViewPr snapToGrid="0">
      <p:cViewPr varScale="1">
        <p:scale>
          <a:sx n="126" d="100"/>
          <a:sy n="126" d="100"/>
        </p:scale>
        <p:origin x="138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4254E-FAE3-4A14-85CA-C149F6885D6B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A4A3C-739B-4C43-A462-DDB161FF0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3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131C9-8CDE-4419-94C0-8771A10E3B1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0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D4C3-30E7-4BDF-99D9-74B550912ADB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E511-7892-43C1-850D-60C95FC11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D4C3-30E7-4BDF-99D9-74B550912ADB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E511-7892-43C1-850D-60C95FC11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6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D4C3-30E7-4BDF-99D9-74B550912ADB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E511-7892-43C1-850D-60C95FC11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6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D4C3-30E7-4BDF-99D9-74B550912ADB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E511-7892-43C1-850D-60C95FC11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1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D4C3-30E7-4BDF-99D9-74B550912ADB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E511-7892-43C1-850D-60C95FC11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8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D4C3-30E7-4BDF-99D9-74B550912ADB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E511-7892-43C1-850D-60C95FC11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D4C3-30E7-4BDF-99D9-74B550912ADB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E511-7892-43C1-850D-60C95FC11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8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D4C3-30E7-4BDF-99D9-74B550912ADB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E511-7892-43C1-850D-60C95FC11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1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D4C3-30E7-4BDF-99D9-74B550912ADB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E511-7892-43C1-850D-60C95FC11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5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D4C3-30E7-4BDF-99D9-74B550912ADB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E511-7892-43C1-850D-60C95FC11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2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D4C3-30E7-4BDF-99D9-74B550912ADB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E511-7892-43C1-850D-60C95FC11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4D4C3-30E7-4BDF-99D9-74B550912ADB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DE511-7892-43C1-850D-60C95FC11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2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11" Type="http://schemas.openxmlformats.org/officeDocument/2006/relationships/image" Target="../media/image6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4240" y="3902610"/>
            <a:ext cx="65616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/>
              <a:t>Braimah Apambire, Ph.D.</a:t>
            </a:r>
          </a:p>
          <a:p>
            <a:pPr algn="ctr"/>
            <a:r>
              <a:rPr lang="en-US" sz="2000" dirty="0"/>
              <a:t>Center for International Water and Sustainability</a:t>
            </a:r>
          </a:p>
          <a:p>
            <a:pPr algn="ctr"/>
            <a:r>
              <a:rPr lang="en-US" sz="2000" dirty="0"/>
              <a:t>Desert Research Institute, Reno, NV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November 19 &amp;20, 2020</a:t>
            </a:r>
          </a:p>
        </p:txBody>
      </p:sp>
      <p:pic>
        <p:nvPicPr>
          <p:cNvPr id="122" name="Picture 8" descr="H:\My Documents\My Pictures\abukocrocpond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14135"/>
            <a:ext cx="1532562" cy="112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4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908337"/>
              </p:ext>
            </p:extLst>
          </p:nvPr>
        </p:nvGraphicFramePr>
        <p:xfrm>
          <a:off x="-6038" y="1369730"/>
          <a:ext cx="1532562" cy="96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" name="Photo Editor Photo" r:id="rId5" imgW="6683319" imgH="4198984" progId="MSPhotoEd.3">
                  <p:embed/>
                </p:oleObj>
              </mc:Choice>
              <mc:Fallback>
                <p:oleObj name="Photo Editor Photo" r:id="rId5" imgW="6683319" imgH="419898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38" y="1369730"/>
                        <a:ext cx="1532562" cy="963552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5" name="Picture 16" descr="101_015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8" y="3485788"/>
            <a:ext cx="1538600" cy="115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15" descr="101_017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33282"/>
            <a:ext cx="1536674" cy="11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7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58446"/>
              </p:ext>
            </p:extLst>
          </p:nvPr>
        </p:nvGraphicFramePr>
        <p:xfrm>
          <a:off x="0" y="5721882"/>
          <a:ext cx="1532562" cy="1136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" name="Photo Editor Photo" r:id="rId9" imgW="10691787" imgH="7933108" progId="MSPhotoEd.3">
                  <p:embed/>
                </p:oleObj>
              </mc:Choice>
              <mc:Fallback>
                <p:oleObj name="Photo Editor Photo" r:id="rId9" imgW="10691787" imgH="793310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21882"/>
                        <a:ext cx="1532562" cy="1136118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4" name="Picture 120" descr="D:\braimah\Documents\0-DRI\1-CIWAS\CIWAS Logos &amp; Letterhead\Official DRI CIWAS jpg format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708"/>
            <a:ext cx="4473420" cy="14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8620" y="1354998"/>
            <a:ext cx="6584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WASH Rotary Action Group Webinar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Nuts &amp; Bolts of WASH Global Grants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Ensuring Sustainability of Hardware</a:t>
            </a:r>
          </a:p>
        </p:txBody>
      </p:sp>
    </p:spTree>
    <p:extLst>
      <p:ext uri="{BB962C8B-B14F-4D97-AF65-F5344CB8AC3E}">
        <p14:creationId xmlns:p14="http://schemas.microsoft.com/office/powerpoint/2010/main" val="413305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504136"/>
          </a:xfrm>
        </p:spPr>
        <p:txBody>
          <a:bodyPr anchor="ctr">
            <a:noAutofit/>
          </a:bodyPr>
          <a:lstStyle/>
          <a:p>
            <a:pPr algn="l"/>
            <a:r>
              <a:rPr lang="en-US" sz="4800" b="1" dirty="0"/>
              <a:t>Problem</a:t>
            </a:r>
          </a:p>
        </p:txBody>
      </p:sp>
      <p:sp>
        <p:nvSpPr>
          <p:cNvPr id="8" name="Content Placeholder 11"/>
          <p:cNvSpPr txBox="1">
            <a:spLocks/>
          </p:cNvSpPr>
          <p:nvPr/>
        </p:nvSpPr>
        <p:spPr>
          <a:xfrm>
            <a:off x="685800" y="1966234"/>
            <a:ext cx="8094058" cy="4717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172" y="1777686"/>
            <a:ext cx="455412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19D19"/>
              </a:buClr>
              <a:buSzPct val="75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19D19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 to 67% of water pumps break down after 1-2 years of completion, mostly in rural areas.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19D19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19D19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Failed systems have a direct impact on public health and waste of infrastructure investments – approximately $1.2 billion, cumulatively.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19D19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19D19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 rural water services struggle due to weak governance, lack of qualified staff, and funding problems, among others.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19D19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19D19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Decentralization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172" y="6314689"/>
            <a:ext cx="7877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Sources: RWSN, 2009; Chilton, 2014.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478" y="2168477"/>
            <a:ext cx="3886200" cy="260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5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8318"/>
            <a:ext cx="7772400" cy="504136"/>
          </a:xfrm>
        </p:spPr>
        <p:txBody>
          <a:bodyPr anchor="ctr">
            <a:noAutofit/>
          </a:bodyPr>
          <a:lstStyle/>
          <a:p>
            <a:pPr algn="l"/>
            <a:r>
              <a:rPr lang="en-US" sz="4800" b="1" dirty="0"/>
              <a:t>Hardware sustainability</a:t>
            </a:r>
          </a:p>
        </p:txBody>
      </p:sp>
      <p:sp>
        <p:nvSpPr>
          <p:cNvPr id="8" name="Content Placeholder 11"/>
          <p:cNvSpPr txBox="1">
            <a:spLocks/>
          </p:cNvSpPr>
          <p:nvPr/>
        </p:nvSpPr>
        <p:spPr>
          <a:xfrm>
            <a:off x="685800" y="1966234"/>
            <a:ext cx="8094058" cy="4717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14763" y="1538427"/>
            <a:ext cx="4683629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Key functions of support to rural water systems include: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200" dirty="0"/>
              <a:t>Engaging community, school, HCF right from project assessment/design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200" dirty="0"/>
              <a:t>Setting up committees – WASH, O&amp;M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200" dirty="0"/>
              <a:t>Training - technical,  administrative (book keeping, savings, businesses, etc.), sanitation, hygiene</a:t>
            </a:r>
          </a:p>
          <a:p>
            <a:pPr marL="1200150" lvl="2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200" dirty="0"/>
              <a:t>Life-cycle costing, setting tariffs </a:t>
            </a:r>
          </a:p>
          <a:p>
            <a:pPr marL="1200150" lvl="2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200" dirty="0"/>
              <a:t>Spare parts; supply chain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200" dirty="0"/>
              <a:t>Establishing long-term post construction/sustainability plan </a:t>
            </a:r>
          </a:p>
          <a:p>
            <a:pPr marL="1200150" lvl="2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200" dirty="0"/>
              <a:t>Monitoring, Evaluation and Learning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1200" dirty="0"/>
              <a:t>Establishing links with district-wide plan &amp; external support groups such as state or private sector</a:t>
            </a:r>
            <a:endParaRPr lang="en-US" sz="1400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0769" y="2434928"/>
            <a:ext cx="3670126" cy="3051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51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5554"/>
            <a:ext cx="7772400" cy="504136"/>
          </a:xfrm>
        </p:spPr>
        <p:txBody>
          <a:bodyPr anchor="ctr">
            <a:noAutofit/>
          </a:bodyPr>
          <a:lstStyle/>
          <a:p>
            <a:pPr algn="l"/>
            <a:r>
              <a:rPr lang="en-US" sz="4400" b="1" dirty="0"/>
              <a:t>Long-term Sustainability Models</a:t>
            </a:r>
          </a:p>
        </p:txBody>
      </p:sp>
      <p:sp>
        <p:nvSpPr>
          <p:cNvPr id="8" name="Content Placeholder 11"/>
          <p:cNvSpPr txBox="1">
            <a:spLocks/>
          </p:cNvSpPr>
          <p:nvPr/>
        </p:nvSpPr>
        <p:spPr>
          <a:xfrm>
            <a:off x="685800" y="1966234"/>
            <a:ext cx="8094058" cy="4717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7949" y="1903728"/>
            <a:ext cx="7772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Community (based) Management </a:t>
            </a:r>
            <a:endParaRPr lang="en-US" dirty="0">
              <a:latin typeface="Wingdings"/>
            </a:endParaRPr>
          </a:p>
          <a:p>
            <a:pPr lvl="0">
              <a:spcAft>
                <a:spcPts val="600"/>
              </a:spcAft>
              <a:buClr>
                <a:schemeClr val="accent6"/>
              </a:buClr>
              <a:buSzPct val="75000"/>
            </a:pPr>
            <a:endParaRPr lang="en-US" dirty="0"/>
          </a:p>
          <a:p>
            <a:pPr marL="285750" lvl="0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Implementing Organization Support to Local Governments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Municipal Support Model</a:t>
            </a:r>
          </a:p>
          <a:p>
            <a:pPr lvl="0">
              <a:spcAft>
                <a:spcPts val="600"/>
              </a:spcAft>
              <a:buClr>
                <a:schemeClr val="accent6"/>
              </a:buClr>
              <a:buSzPct val="75000"/>
            </a:pPr>
            <a:endParaRPr lang="en-US" dirty="0"/>
          </a:p>
          <a:p>
            <a:pPr marL="285750" lvl="0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Centralized/Decentralized Government Support</a:t>
            </a:r>
          </a:p>
          <a:p>
            <a:pPr marL="285750" lvl="0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lvl="0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Entrepreneurial Service Model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Circuit Rider Program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Mechanic Associations or Area Mechanics</a:t>
            </a:r>
            <a:endParaRPr lang="en-US" dirty="0">
              <a:solidFill>
                <a:prstClr val="black"/>
              </a:solidFill>
              <a:latin typeface="Wingdings"/>
            </a:endParaRP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1BF04-3028-42E7-94C0-00C2F0C5C2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169" y="1652196"/>
            <a:ext cx="2145042" cy="3813408"/>
          </a:xfrm>
          <a:prstGeom prst="rect">
            <a:avLst/>
          </a:prstGeom>
        </p:spPr>
      </p:pic>
      <p:pic>
        <p:nvPicPr>
          <p:cNvPr id="7" name="Picture 6" descr="C:\Users\zulema\Dropbox\Braimah &amp; Zuly\CIWAS Photos\5-Ghana CR\Jan 2018\IMG_344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0633" y="4883960"/>
            <a:ext cx="2797075" cy="1602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29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084" y="951303"/>
            <a:ext cx="7772400" cy="933014"/>
          </a:xfrm>
        </p:spPr>
        <p:txBody>
          <a:bodyPr anchor="t"/>
          <a:lstStyle/>
          <a:p>
            <a:r>
              <a:rPr lang="en-US" b="1" dirty="0"/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1" y="1806222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9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6095</TotalTime>
  <Words>243</Words>
  <Application>Microsoft Office PowerPoint</Application>
  <PresentationFormat>On-screen Show (4:3)</PresentationFormat>
  <Paragraphs>53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Photo Editor Photo</vt:lpstr>
      <vt:lpstr>PowerPoint Presentation</vt:lpstr>
      <vt:lpstr>Problem</vt:lpstr>
      <vt:lpstr>Hardware sustainability</vt:lpstr>
      <vt:lpstr>Long-term Sustainability Models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Broglio</dc:creator>
  <cp:lastModifiedBy>MIKIM</cp:lastModifiedBy>
  <cp:revision>253</cp:revision>
  <dcterms:created xsi:type="dcterms:W3CDTF">2014-09-02T19:22:11Z</dcterms:created>
  <dcterms:modified xsi:type="dcterms:W3CDTF">2020-12-28T17:02:45Z</dcterms:modified>
</cp:coreProperties>
</file>