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64" r:id="rId2"/>
  </p:sldMasterIdLst>
  <p:notesMasterIdLst>
    <p:notesMasterId r:id="rId19"/>
  </p:notesMasterIdLst>
  <p:handoutMasterIdLst>
    <p:handoutMasterId r:id="rId20"/>
  </p:handoutMasterIdLst>
  <p:sldIdLst>
    <p:sldId id="274" r:id="rId3"/>
    <p:sldId id="278" r:id="rId4"/>
    <p:sldId id="258" r:id="rId5"/>
    <p:sldId id="268" r:id="rId6"/>
    <p:sldId id="269" r:id="rId7"/>
    <p:sldId id="276" r:id="rId8"/>
    <p:sldId id="273" r:id="rId9"/>
    <p:sldId id="272" r:id="rId10"/>
    <p:sldId id="279" r:id="rId11"/>
    <p:sldId id="280" r:id="rId12"/>
    <p:sldId id="271" r:id="rId13"/>
    <p:sldId id="270" r:id="rId14"/>
    <p:sldId id="262" r:id="rId15"/>
    <p:sldId id="275" r:id="rId16"/>
    <p:sldId id="26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A7A"/>
    <a:srgbClr val="FDF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29" autoAdjust="0"/>
  </p:normalViewPr>
  <p:slideViewPr>
    <p:cSldViewPr>
      <p:cViewPr>
        <p:scale>
          <a:sx n="100" d="100"/>
          <a:sy n="100" d="100"/>
        </p:scale>
        <p:origin x="-1944" y="-348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93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443772-342B-496B-B464-D16FA9AD6505}" type="doc">
      <dgm:prSet loTypeId="urn:microsoft.com/office/officeart/2005/8/layout/radial5" loCatId="cycle" qsTypeId="urn:microsoft.com/office/officeart/2005/8/quickstyle/simple2#1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52BFD80-0F10-4107-A438-8CCB5337811E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Database</a:t>
          </a:r>
          <a:endParaRPr lang="en-US" b="1" dirty="0"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D1C9EFFB-042C-442E-82FC-88D6CFFCA236}" type="parTrans" cxnId="{651C5C21-FC94-42EC-9D89-F14A12927DF8}">
      <dgm:prSet/>
      <dgm:spPr/>
      <dgm:t>
        <a:bodyPr/>
        <a:lstStyle/>
        <a:p>
          <a:endParaRPr lang="en-US"/>
        </a:p>
      </dgm:t>
    </dgm:pt>
    <dgm:pt modelId="{EB830B61-6FB2-4A67-87C6-94D54117A3CD}" type="sibTrans" cxnId="{651C5C21-FC94-42EC-9D89-F14A12927DF8}">
      <dgm:prSet/>
      <dgm:spPr/>
      <dgm:t>
        <a:bodyPr/>
        <a:lstStyle/>
        <a:p>
          <a:endParaRPr lang="en-US"/>
        </a:p>
      </dgm:t>
    </dgm:pt>
    <dgm:pt modelId="{A9980A4D-799D-486B-AA3D-157C693C32C5}">
      <dgm:prSet phldrT="[Text]" custT="1"/>
      <dgm:spPr>
        <a:solidFill>
          <a:schemeClr val="bg2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Members</a:t>
          </a:r>
          <a:endParaRPr lang="en-US" sz="1200" b="1" dirty="0"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D280FBCD-F8F1-4D36-A914-733691CA04CA}" type="parTrans" cxnId="{6D3A2FA6-FED5-4935-AA59-8A617E9D6596}">
      <dgm:prSet/>
      <dgm:spPr>
        <a:solidFill>
          <a:schemeClr val="accent1"/>
        </a:solidFill>
        <a:ln w="19050"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5520104D-14FA-4DED-B7F2-4C798389CEEC}" type="sibTrans" cxnId="{6D3A2FA6-FED5-4935-AA59-8A617E9D6596}">
      <dgm:prSet/>
      <dgm:spPr/>
      <dgm:t>
        <a:bodyPr/>
        <a:lstStyle/>
        <a:p>
          <a:endParaRPr lang="en-US"/>
        </a:p>
      </dgm:t>
    </dgm:pt>
    <dgm:pt modelId="{6DE4BB67-C3EF-4D6E-BD2A-92FBC8634B1D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Stories</a:t>
          </a:r>
          <a:endParaRPr lang="en-US" sz="1200" b="1" dirty="0"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E01ABC4A-C57A-4D32-B9FE-86643EDDD8A4}" type="parTrans" cxnId="{CABA9D42-62A1-4695-BFFC-68544A7DD456}">
      <dgm:prSet/>
      <dgm:spPr>
        <a:solidFill>
          <a:schemeClr val="accent1"/>
        </a:solidFill>
        <a:ln w="19050"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208C2439-3634-402E-AC8B-33974E78E687}" type="sibTrans" cxnId="{CABA9D42-62A1-4695-BFFC-68544A7DD456}">
      <dgm:prSet/>
      <dgm:spPr/>
      <dgm:t>
        <a:bodyPr/>
        <a:lstStyle/>
        <a:p>
          <a:endParaRPr lang="en-US"/>
        </a:p>
      </dgm:t>
    </dgm:pt>
    <dgm:pt modelId="{46965E3F-FFD4-4EC3-9822-58417902B2F7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Clubs &amp;</a:t>
          </a:r>
        </a:p>
        <a:p>
          <a:r>
            <a:rPr lang="en-US" sz="12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Committees</a:t>
          </a:r>
          <a:endParaRPr lang="en-US" sz="1200" b="1" dirty="0"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DCEEA9D3-680A-4D56-8AE5-1E0021DD3E24}" type="parTrans" cxnId="{1C27D820-2C05-4D06-B241-785A796D9E6F}">
      <dgm:prSet/>
      <dgm:spPr>
        <a:solidFill>
          <a:schemeClr val="accent1"/>
        </a:solidFill>
        <a:ln w="19050"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8B8DCD60-855E-4B13-BE97-4955CD11985C}" type="sibTrans" cxnId="{1C27D820-2C05-4D06-B241-785A796D9E6F}">
      <dgm:prSet/>
      <dgm:spPr/>
      <dgm:t>
        <a:bodyPr/>
        <a:lstStyle/>
        <a:p>
          <a:endParaRPr lang="en-US"/>
        </a:p>
      </dgm:t>
    </dgm:pt>
    <dgm:pt modelId="{48D712FE-B522-475C-95B8-BF8BF54C77A4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Accounting</a:t>
          </a:r>
          <a:endParaRPr lang="en-US" sz="1200" b="1" dirty="0"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ADC39AB8-82FF-49D6-9F9A-79C7E0C79579}" type="parTrans" cxnId="{857CFF5E-3F64-451B-9A87-6E4F682B3FBF}">
      <dgm:prSet/>
      <dgm:spPr>
        <a:solidFill>
          <a:schemeClr val="accent1"/>
        </a:solidFill>
        <a:ln w="19050"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5B59EE53-3EF1-4EBF-B0D0-744DE7FA4AED}" type="sibTrans" cxnId="{857CFF5E-3F64-451B-9A87-6E4F682B3FBF}">
      <dgm:prSet/>
      <dgm:spPr/>
      <dgm:t>
        <a:bodyPr/>
        <a:lstStyle/>
        <a:p>
          <a:endParaRPr lang="en-US"/>
        </a:p>
      </dgm:t>
    </dgm:pt>
    <dgm:pt modelId="{AD79F1E8-2002-4BF1-8AD3-6B215261BDE3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Dues</a:t>
          </a:r>
          <a:endParaRPr lang="en-US" sz="1200" b="1" dirty="0"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74D5E0B0-72A5-433A-ADD0-FE6F6DA958A0}" type="parTrans" cxnId="{7494F6BE-83A5-4833-83FA-69F15BA7D4E9}">
      <dgm:prSet/>
      <dgm:spPr>
        <a:solidFill>
          <a:schemeClr val="accent1"/>
        </a:solidFill>
        <a:ln w="19050"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EBD0837C-B925-456A-AA41-5DE259A57B50}" type="sibTrans" cxnId="{7494F6BE-83A5-4833-83FA-69F15BA7D4E9}">
      <dgm:prSet/>
      <dgm:spPr/>
      <dgm:t>
        <a:bodyPr/>
        <a:lstStyle/>
        <a:p>
          <a:endParaRPr lang="en-US"/>
        </a:p>
      </dgm:t>
    </dgm:pt>
    <dgm:pt modelId="{41546961-C40D-4BA5-BA4E-9211880001B6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Events</a:t>
          </a:r>
          <a:endParaRPr lang="en-US" sz="1200" b="1" dirty="0"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E4CC99DC-96EC-46F4-9F9A-A563ECD67920}" type="parTrans" cxnId="{EBED582F-54C8-4AB8-A4F2-5565E0B9A634}">
      <dgm:prSet/>
      <dgm:spPr>
        <a:solidFill>
          <a:schemeClr val="accent1"/>
        </a:solidFill>
        <a:ln w="19050"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E1BAA8E4-EA6A-430B-8D13-793582399CE3}" type="sibTrans" cxnId="{EBED582F-54C8-4AB8-A4F2-5565E0B9A634}">
      <dgm:prSet/>
      <dgm:spPr/>
      <dgm:t>
        <a:bodyPr/>
        <a:lstStyle/>
        <a:p>
          <a:endParaRPr lang="en-US"/>
        </a:p>
      </dgm:t>
    </dgm:pt>
    <dgm:pt modelId="{CFFB24A2-06C4-47F2-8451-BB7570DFB3DC}" type="pres">
      <dgm:prSet presAssocID="{8B443772-342B-496B-B464-D16FA9AD650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5AAB1A-801F-47F0-A79B-C7962C9F4143}" type="pres">
      <dgm:prSet presAssocID="{652BFD80-0F10-4107-A438-8CCB5337811E}" presName="centerShape" presStyleLbl="node0" presStyleIdx="0" presStyleCnt="1" custLinFactNeighborX="-64728"/>
      <dgm:spPr/>
      <dgm:t>
        <a:bodyPr/>
        <a:lstStyle/>
        <a:p>
          <a:endParaRPr lang="en-US"/>
        </a:p>
      </dgm:t>
    </dgm:pt>
    <dgm:pt modelId="{32B9B835-649B-47F0-9FAD-375BCD4491E0}" type="pres">
      <dgm:prSet presAssocID="{D280FBCD-F8F1-4D36-A914-733691CA04CA}" presName="parTrans" presStyleLbl="sibTrans2D1" presStyleIdx="0" presStyleCnt="6"/>
      <dgm:spPr/>
      <dgm:t>
        <a:bodyPr/>
        <a:lstStyle/>
        <a:p>
          <a:endParaRPr lang="en-US"/>
        </a:p>
      </dgm:t>
    </dgm:pt>
    <dgm:pt modelId="{510ABD3C-252E-43A1-86BC-83295A7883A8}" type="pres">
      <dgm:prSet presAssocID="{D280FBCD-F8F1-4D36-A914-733691CA04CA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44DF1B2A-1F38-4512-BA9E-9FDE82950769}" type="pres">
      <dgm:prSet presAssocID="{A9980A4D-799D-486B-AA3D-157C693C32C5}" presName="node" presStyleLbl="node1" presStyleIdx="0" presStyleCnt="6" custRadScaleRad="163582" custRadScaleInc="-174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2572E-F4DE-45B7-88FE-7FCABC7CD581}" type="pres">
      <dgm:prSet presAssocID="{E01ABC4A-C57A-4D32-B9FE-86643EDDD8A4}" presName="parTrans" presStyleLbl="sibTrans2D1" presStyleIdx="1" presStyleCnt="6"/>
      <dgm:spPr/>
      <dgm:t>
        <a:bodyPr/>
        <a:lstStyle/>
        <a:p>
          <a:endParaRPr lang="en-US"/>
        </a:p>
      </dgm:t>
    </dgm:pt>
    <dgm:pt modelId="{F63A55AF-04B1-429F-9BF7-52E522A5C825}" type="pres">
      <dgm:prSet presAssocID="{E01ABC4A-C57A-4D32-B9FE-86643EDDD8A4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E206C4F9-2C0F-400F-B033-5D41C3DE4FF7}" type="pres">
      <dgm:prSet presAssocID="{6DE4BB67-C3EF-4D6E-BD2A-92FBC8634B1D}" presName="node" presStyleLbl="node1" presStyleIdx="1" presStyleCnt="6" custRadScaleRad="65853" custRadScaleInc="-3353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F4BF64-2063-44D7-B2E1-C052C3DFA3B9}" type="pres">
      <dgm:prSet presAssocID="{DCEEA9D3-680A-4D56-8AE5-1E0021DD3E24}" presName="parTrans" presStyleLbl="sibTrans2D1" presStyleIdx="2" presStyleCnt="6"/>
      <dgm:spPr/>
      <dgm:t>
        <a:bodyPr/>
        <a:lstStyle/>
        <a:p>
          <a:endParaRPr lang="en-US"/>
        </a:p>
      </dgm:t>
    </dgm:pt>
    <dgm:pt modelId="{05596255-7E77-4978-8576-CDF2CDEEE888}" type="pres">
      <dgm:prSet presAssocID="{DCEEA9D3-680A-4D56-8AE5-1E0021DD3E24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B8986804-C7E4-4D10-AAED-3A96FD40F081}" type="pres">
      <dgm:prSet presAssocID="{46965E3F-FFD4-4EC3-9822-58417902B2F7}" presName="node" presStyleLbl="node1" presStyleIdx="2" presStyleCnt="6" custRadScaleRad="64630" custRadScaleInc="3354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AA841-A9F8-4266-8282-0B12AF610FC7}" type="pres">
      <dgm:prSet presAssocID="{ADC39AB8-82FF-49D6-9F9A-79C7E0C79579}" presName="parTrans" presStyleLbl="sibTrans2D1" presStyleIdx="3" presStyleCnt="6"/>
      <dgm:spPr/>
      <dgm:t>
        <a:bodyPr/>
        <a:lstStyle/>
        <a:p>
          <a:endParaRPr lang="en-US"/>
        </a:p>
      </dgm:t>
    </dgm:pt>
    <dgm:pt modelId="{8DC9488F-1D4C-4598-82AA-7B5500EBE103}" type="pres">
      <dgm:prSet presAssocID="{ADC39AB8-82FF-49D6-9F9A-79C7E0C79579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34F88398-2C27-4C02-BAF2-832EC893B505}" type="pres">
      <dgm:prSet presAssocID="{48D712FE-B522-475C-95B8-BF8BF54C77A4}" presName="node" presStyleLbl="node1" presStyleIdx="3" presStyleCnt="6" custRadScaleRad="163582" custRadScaleInc="174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83212-A4DB-4E9F-8918-DB552A25BA26}" type="pres">
      <dgm:prSet presAssocID="{74D5E0B0-72A5-433A-ADD0-FE6F6DA958A0}" presName="parTrans" presStyleLbl="sibTrans2D1" presStyleIdx="4" presStyleCnt="6"/>
      <dgm:spPr/>
      <dgm:t>
        <a:bodyPr/>
        <a:lstStyle/>
        <a:p>
          <a:endParaRPr lang="en-US"/>
        </a:p>
      </dgm:t>
    </dgm:pt>
    <dgm:pt modelId="{CC803754-1B60-4EC0-9D83-9E4C35D68BD6}" type="pres">
      <dgm:prSet presAssocID="{74D5E0B0-72A5-433A-ADD0-FE6F6DA958A0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BEFEB9BE-74A3-4589-88CF-0C33C29C65AB}" type="pres">
      <dgm:prSet presAssocID="{AD79F1E8-2002-4BF1-8AD3-6B215261BDE3}" presName="node" presStyleLbl="node1" presStyleIdx="4" presStyleCnt="6" custRadScaleRad="221772" custRadScaleInc="56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73F89A-4A60-414F-AE67-B850CC024185}" type="pres">
      <dgm:prSet presAssocID="{E4CC99DC-96EC-46F4-9F9A-A563ECD67920}" presName="parTrans" presStyleLbl="sibTrans2D1" presStyleIdx="5" presStyleCnt="6"/>
      <dgm:spPr/>
      <dgm:t>
        <a:bodyPr/>
        <a:lstStyle/>
        <a:p>
          <a:endParaRPr lang="en-US"/>
        </a:p>
      </dgm:t>
    </dgm:pt>
    <dgm:pt modelId="{0C4C839E-9CE0-4374-96D6-0CD2A308C57A}" type="pres">
      <dgm:prSet presAssocID="{E4CC99DC-96EC-46F4-9F9A-A563ECD67920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91EC6291-6F53-475F-8C83-0CE385B5B41E}" type="pres">
      <dgm:prSet presAssocID="{41546961-C40D-4BA5-BA4E-9211880001B6}" presName="node" presStyleLbl="node1" presStyleIdx="5" presStyleCnt="6" custRadScaleRad="221772" custRadScaleInc="-56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B87AB8-7911-4B40-8440-4301F093D9FF}" type="presOf" srcId="{48D712FE-B522-475C-95B8-BF8BF54C77A4}" destId="{34F88398-2C27-4C02-BAF2-832EC893B505}" srcOrd="0" destOrd="0" presId="urn:microsoft.com/office/officeart/2005/8/layout/radial5"/>
    <dgm:cxn modelId="{027DAE7C-621E-4DF2-B35C-7D80D113E1AA}" type="presOf" srcId="{652BFD80-0F10-4107-A438-8CCB5337811E}" destId="{1B5AAB1A-801F-47F0-A79B-C7962C9F4143}" srcOrd="0" destOrd="0" presId="urn:microsoft.com/office/officeart/2005/8/layout/radial5"/>
    <dgm:cxn modelId="{2155E582-8D19-4059-BBD1-98C2A35BD043}" type="presOf" srcId="{ADC39AB8-82FF-49D6-9F9A-79C7E0C79579}" destId="{8DC9488F-1D4C-4598-82AA-7B5500EBE103}" srcOrd="1" destOrd="0" presId="urn:microsoft.com/office/officeart/2005/8/layout/radial5"/>
    <dgm:cxn modelId="{93D36896-1B23-49CF-B5D4-20AD5B96D388}" type="presOf" srcId="{A9980A4D-799D-486B-AA3D-157C693C32C5}" destId="{44DF1B2A-1F38-4512-BA9E-9FDE82950769}" srcOrd="0" destOrd="0" presId="urn:microsoft.com/office/officeart/2005/8/layout/radial5"/>
    <dgm:cxn modelId="{F05A9E71-FA91-422F-997D-836F4396AE08}" type="presOf" srcId="{74D5E0B0-72A5-433A-ADD0-FE6F6DA958A0}" destId="{CC803754-1B60-4EC0-9D83-9E4C35D68BD6}" srcOrd="1" destOrd="0" presId="urn:microsoft.com/office/officeart/2005/8/layout/radial5"/>
    <dgm:cxn modelId="{41CA056B-46DC-47CF-8B5A-D62955BE98A7}" type="presOf" srcId="{E01ABC4A-C57A-4D32-B9FE-86643EDDD8A4}" destId="{F63A55AF-04B1-429F-9BF7-52E522A5C825}" srcOrd="1" destOrd="0" presId="urn:microsoft.com/office/officeart/2005/8/layout/radial5"/>
    <dgm:cxn modelId="{22A4BF41-2725-47A5-83E9-4A325C04335E}" type="presOf" srcId="{D280FBCD-F8F1-4D36-A914-733691CA04CA}" destId="{32B9B835-649B-47F0-9FAD-375BCD4491E0}" srcOrd="0" destOrd="0" presId="urn:microsoft.com/office/officeart/2005/8/layout/radial5"/>
    <dgm:cxn modelId="{6D3A2FA6-FED5-4935-AA59-8A617E9D6596}" srcId="{652BFD80-0F10-4107-A438-8CCB5337811E}" destId="{A9980A4D-799D-486B-AA3D-157C693C32C5}" srcOrd="0" destOrd="0" parTransId="{D280FBCD-F8F1-4D36-A914-733691CA04CA}" sibTransId="{5520104D-14FA-4DED-B7F2-4C798389CEEC}"/>
    <dgm:cxn modelId="{32072846-2315-4155-B2D9-7BD6C16F0B00}" type="presOf" srcId="{41546961-C40D-4BA5-BA4E-9211880001B6}" destId="{91EC6291-6F53-475F-8C83-0CE385B5B41E}" srcOrd="0" destOrd="0" presId="urn:microsoft.com/office/officeart/2005/8/layout/radial5"/>
    <dgm:cxn modelId="{A7399E84-CF61-42F1-A29E-6BDD3C4A9E7A}" type="presOf" srcId="{E4CC99DC-96EC-46F4-9F9A-A563ECD67920}" destId="{0C4C839E-9CE0-4374-96D6-0CD2A308C57A}" srcOrd="1" destOrd="0" presId="urn:microsoft.com/office/officeart/2005/8/layout/radial5"/>
    <dgm:cxn modelId="{55A42B8D-9C39-41B0-A4E2-0FE29B957584}" type="presOf" srcId="{DCEEA9D3-680A-4D56-8AE5-1E0021DD3E24}" destId="{05596255-7E77-4978-8576-CDF2CDEEE888}" srcOrd="1" destOrd="0" presId="urn:microsoft.com/office/officeart/2005/8/layout/radial5"/>
    <dgm:cxn modelId="{67DE478A-57BD-4A52-996D-C1FEC8547186}" type="presOf" srcId="{D280FBCD-F8F1-4D36-A914-733691CA04CA}" destId="{510ABD3C-252E-43A1-86BC-83295A7883A8}" srcOrd="1" destOrd="0" presId="urn:microsoft.com/office/officeart/2005/8/layout/radial5"/>
    <dgm:cxn modelId="{ADEBA7E2-C813-4DA2-BC86-6AD956E72481}" type="presOf" srcId="{E01ABC4A-C57A-4D32-B9FE-86643EDDD8A4}" destId="{47B2572E-F4DE-45B7-88FE-7FCABC7CD581}" srcOrd="0" destOrd="0" presId="urn:microsoft.com/office/officeart/2005/8/layout/radial5"/>
    <dgm:cxn modelId="{2F4F4285-55D2-4A1D-AE67-94BAC8CEED45}" type="presOf" srcId="{74D5E0B0-72A5-433A-ADD0-FE6F6DA958A0}" destId="{26783212-A4DB-4E9F-8918-DB552A25BA26}" srcOrd="0" destOrd="0" presId="urn:microsoft.com/office/officeart/2005/8/layout/radial5"/>
    <dgm:cxn modelId="{857CFF5E-3F64-451B-9A87-6E4F682B3FBF}" srcId="{652BFD80-0F10-4107-A438-8CCB5337811E}" destId="{48D712FE-B522-475C-95B8-BF8BF54C77A4}" srcOrd="3" destOrd="0" parTransId="{ADC39AB8-82FF-49D6-9F9A-79C7E0C79579}" sibTransId="{5B59EE53-3EF1-4EBF-B0D0-744DE7FA4AED}"/>
    <dgm:cxn modelId="{7494F6BE-83A5-4833-83FA-69F15BA7D4E9}" srcId="{652BFD80-0F10-4107-A438-8CCB5337811E}" destId="{AD79F1E8-2002-4BF1-8AD3-6B215261BDE3}" srcOrd="4" destOrd="0" parTransId="{74D5E0B0-72A5-433A-ADD0-FE6F6DA958A0}" sibTransId="{EBD0837C-B925-456A-AA41-5DE259A57B50}"/>
    <dgm:cxn modelId="{A1CB4580-BE90-4BC5-A3FA-8BEB8044B621}" type="presOf" srcId="{AD79F1E8-2002-4BF1-8AD3-6B215261BDE3}" destId="{BEFEB9BE-74A3-4589-88CF-0C33C29C65AB}" srcOrd="0" destOrd="0" presId="urn:microsoft.com/office/officeart/2005/8/layout/radial5"/>
    <dgm:cxn modelId="{E5E14FE9-552D-4654-948C-4AE7D48F80F0}" type="presOf" srcId="{DCEEA9D3-680A-4D56-8AE5-1E0021DD3E24}" destId="{E1F4BF64-2063-44D7-B2E1-C052C3DFA3B9}" srcOrd="0" destOrd="0" presId="urn:microsoft.com/office/officeart/2005/8/layout/radial5"/>
    <dgm:cxn modelId="{718E799A-D8CC-4EF2-84CF-7DB05C3AC72D}" type="presOf" srcId="{E4CC99DC-96EC-46F4-9F9A-A563ECD67920}" destId="{FD73F89A-4A60-414F-AE67-B850CC024185}" srcOrd="0" destOrd="0" presId="urn:microsoft.com/office/officeart/2005/8/layout/radial5"/>
    <dgm:cxn modelId="{1C27D820-2C05-4D06-B241-785A796D9E6F}" srcId="{652BFD80-0F10-4107-A438-8CCB5337811E}" destId="{46965E3F-FFD4-4EC3-9822-58417902B2F7}" srcOrd="2" destOrd="0" parTransId="{DCEEA9D3-680A-4D56-8AE5-1E0021DD3E24}" sibTransId="{8B8DCD60-855E-4B13-BE97-4955CD11985C}"/>
    <dgm:cxn modelId="{DE7BB2F4-FDF5-4695-8137-8DA88A690C8E}" type="presOf" srcId="{6DE4BB67-C3EF-4D6E-BD2A-92FBC8634B1D}" destId="{E206C4F9-2C0F-400F-B033-5D41C3DE4FF7}" srcOrd="0" destOrd="0" presId="urn:microsoft.com/office/officeart/2005/8/layout/radial5"/>
    <dgm:cxn modelId="{A0278F82-1084-4F96-B68B-CD675F6B98DF}" type="presOf" srcId="{8B443772-342B-496B-B464-D16FA9AD6505}" destId="{CFFB24A2-06C4-47F2-8451-BB7570DFB3DC}" srcOrd="0" destOrd="0" presId="urn:microsoft.com/office/officeart/2005/8/layout/radial5"/>
    <dgm:cxn modelId="{651C5C21-FC94-42EC-9D89-F14A12927DF8}" srcId="{8B443772-342B-496B-B464-D16FA9AD6505}" destId="{652BFD80-0F10-4107-A438-8CCB5337811E}" srcOrd="0" destOrd="0" parTransId="{D1C9EFFB-042C-442E-82FC-88D6CFFCA236}" sibTransId="{EB830B61-6FB2-4A67-87C6-94D54117A3CD}"/>
    <dgm:cxn modelId="{CABA9D42-62A1-4695-BFFC-68544A7DD456}" srcId="{652BFD80-0F10-4107-A438-8CCB5337811E}" destId="{6DE4BB67-C3EF-4D6E-BD2A-92FBC8634B1D}" srcOrd="1" destOrd="0" parTransId="{E01ABC4A-C57A-4D32-B9FE-86643EDDD8A4}" sibTransId="{208C2439-3634-402E-AC8B-33974E78E687}"/>
    <dgm:cxn modelId="{A8D6835D-9CE5-4A03-A2F0-FD79241F1217}" type="presOf" srcId="{46965E3F-FFD4-4EC3-9822-58417902B2F7}" destId="{B8986804-C7E4-4D10-AAED-3A96FD40F081}" srcOrd="0" destOrd="0" presId="urn:microsoft.com/office/officeart/2005/8/layout/radial5"/>
    <dgm:cxn modelId="{BA56A79E-854D-451A-8DF9-A716739A3914}" type="presOf" srcId="{ADC39AB8-82FF-49D6-9F9A-79C7E0C79579}" destId="{157AA841-A9F8-4266-8282-0B12AF610FC7}" srcOrd="0" destOrd="0" presId="urn:microsoft.com/office/officeart/2005/8/layout/radial5"/>
    <dgm:cxn modelId="{EBED582F-54C8-4AB8-A4F2-5565E0B9A634}" srcId="{652BFD80-0F10-4107-A438-8CCB5337811E}" destId="{41546961-C40D-4BA5-BA4E-9211880001B6}" srcOrd="5" destOrd="0" parTransId="{E4CC99DC-96EC-46F4-9F9A-A563ECD67920}" sibTransId="{E1BAA8E4-EA6A-430B-8D13-793582399CE3}"/>
    <dgm:cxn modelId="{A8170424-5CE2-46D5-9436-5824A7B68832}" type="presParOf" srcId="{CFFB24A2-06C4-47F2-8451-BB7570DFB3DC}" destId="{1B5AAB1A-801F-47F0-A79B-C7962C9F4143}" srcOrd="0" destOrd="0" presId="urn:microsoft.com/office/officeart/2005/8/layout/radial5"/>
    <dgm:cxn modelId="{136E4CF9-9BB4-42BD-8878-366B1371036D}" type="presParOf" srcId="{CFFB24A2-06C4-47F2-8451-BB7570DFB3DC}" destId="{32B9B835-649B-47F0-9FAD-375BCD4491E0}" srcOrd="1" destOrd="0" presId="urn:microsoft.com/office/officeart/2005/8/layout/radial5"/>
    <dgm:cxn modelId="{3F4B2A12-52B8-4E39-A675-DF5070854E44}" type="presParOf" srcId="{32B9B835-649B-47F0-9FAD-375BCD4491E0}" destId="{510ABD3C-252E-43A1-86BC-83295A7883A8}" srcOrd="0" destOrd="0" presId="urn:microsoft.com/office/officeart/2005/8/layout/radial5"/>
    <dgm:cxn modelId="{58D178A8-4C65-4860-9562-CB32316E51C1}" type="presParOf" srcId="{CFFB24A2-06C4-47F2-8451-BB7570DFB3DC}" destId="{44DF1B2A-1F38-4512-BA9E-9FDE82950769}" srcOrd="2" destOrd="0" presId="urn:microsoft.com/office/officeart/2005/8/layout/radial5"/>
    <dgm:cxn modelId="{CF05B813-4C69-47DC-9F89-F8EF8624E6F6}" type="presParOf" srcId="{CFFB24A2-06C4-47F2-8451-BB7570DFB3DC}" destId="{47B2572E-F4DE-45B7-88FE-7FCABC7CD581}" srcOrd="3" destOrd="0" presId="urn:microsoft.com/office/officeart/2005/8/layout/radial5"/>
    <dgm:cxn modelId="{CD207FC4-168A-4FB6-90A5-C02250166773}" type="presParOf" srcId="{47B2572E-F4DE-45B7-88FE-7FCABC7CD581}" destId="{F63A55AF-04B1-429F-9BF7-52E522A5C825}" srcOrd="0" destOrd="0" presId="urn:microsoft.com/office/officeart/2005/8/layout/radial5"/>
    <dgm:cxn modelId="{603036FA-1F96-4E78-9EDF-1827D372E9A5}" type="presParOf" srcId="{CFFB24A2-06C4-47F2-8451-BB7570DFB3DC}" destId="{E206C4F9-2C0F-400F-B033-5D41C3DE4FF7}" srcOrd="4" destOrd="0" presId="urn:microsoft.com/office/officeart/2005/8/layout/radial5"/>
    <dgm:cxn modelId="{04BEBC8E-F151-4133-B848-9545B83B89A5}" type="presParOf" srcId="{CFFB24A2-06C4-47F2-8451-BB7570DFB3DC}" destId="{E1F4BF64-2063-44D7-B2E1-C052C3DFA3B9}" srcOrd="5" destOrd="0" presId="urn:microsoft.com/office/officeart/2005/8/layout/radial5"/>
    <dgm:cxn modelId="{C955FCE4-FDF0-43D1-9794-F905E7BA2C8C}" type="presParOf" srcId="{E1F4BF64-2063-44D7-B2E1-C052C3DFA3B9}" destId="{05596255-7E77-4978-8576-CDF2CDEEE888}" srcOrd="0" destOrd="0" presId="urn:microsoft.com/office/officeart/2005/8/layout/radial5"/>
    <dgm:cxn modelId="{4D490230-4791-4121-9E65-C50AE256E09C}" type="presParOf" srcId="{CFFB24A2-06C4-47F2-8451-BB7570DFB3DC}" destId="{B8986804-C7E4-4D10-AAED-3A96FD40F081}" srcOrd="6" destOrd="0" presId="urn:microsoft.com/office/officeart/2005/8/layout/radial5"/>
    <dgm:cxn modelId="{F81421B2-CF4F-4BB4-8C0F-C68922D80841}" type="presParOf" srcId="{CFFB24A2-06C4-47F2-8451-BB7570DFB3DC}" destId="{157AA841-A9F8-4266-8282-0B12AF610FC7}" srcOrd="7" destOrd="0" presId="urn:microsoft.com/office/officeart/2005/8/layout/radial5"/>
    <dgm:cxn modelId="{18AD59C3-F78F-4B2E-965F-70508DBC7559}" type="presParOf" srcId="{157AA841-A9F8-4266-8282-0B12AF610FC7}" destId="{8DC9488F-1D4C-4598-82AA-7B5500EBE103}" srcOrd="0" destOrd="0" presId="urn:microsoft.com/office/officeart/2005/8/layout/radial5"/>
    <dgm:cxn modelId="{585808A9-AED7-44BA-AEC9-7DC683A23C94}" type="presParOf" srcId="{CFFB24A2-06C4-47F2-8451-BB7570DFB3DC}" destId="{34F88398-2C27-4C02-BAF2-832EC893B505}" srcOrd="8" destOrd="0" presId="urn:microsoft.com/office/officeart/2005/8/layout/radial5"/>
    <dgm:cxn modelId="{A754DA6A-F5C6-4C9E-8A7D-F2C163397F1B}" type="presParOf" srcId="{CFFB24A2-06C4-47F2-8451-BB7570DFB3DC}" destId="{26783212-A4DB-4E9F-8918-DB552A25BA26}" srcOrd="9" destOrd="0" presId="urn:microsoft.com/office/officeart/2005/8/layout/radial5"/>
    <dgm:cxn modelId="{A964F039-91A8-4DEF-84E1-63770FFEE42F}" type="presParOf" srcId="{26783212-A4DB-4E9F-8918-DB552A25BA26}" destId="{CC803754-1B60-4EC0-9D83-9E4C35D68BD6}" srcOrd="0" destOrd="0" presId="urn:microsoft.com/office/officeart/2005/8/layout/radial5"/>
    <dgm:cxn modelId="{E6BB2704-33A4-4BF3-B96B-40E7DBEA176E}" type="presParOf" srcId="{CFFB24A2-06C4-47F2-8451-BB7570DFB3DC}" destId="{BEFEB9BE-74A3-4589-88CF-0C33C29C65AB}" srcOrd="10" destOrd="0" presId="urn:microsoft.com/office/officeart/2005/8/layout/radial5"/>
    <dgm:cxn modelId="{986EA755-F49E-45CB-8EAF-03D7410E526F}" type="presParOf" srcId="{CFFB24A2-06C4-47F2-8451-BB7570DFB3DC}" destId="{FD73F89A-4A60-414F-AE67-B850CC024185}" srcOrd="11" destOrd="0" presId="urn:microsoft.com/office/officeart/2005/8/layout/radial5"/>
    <dgm:cxn modelId="{E6C08ECA-27FA-4307-8769-49970F68144C}" type="presParOf" srcId="{FD73F89A-4A60-414F-AE67-B850CC024185}" destId="{0C4C839E-9CE0-4374-96D6-0CD2A308C57A}" srcOrd="0" destOrd="0" presId="urn:microsoft.com/office/officeart/2005/8/layout/radial5"/>
    <dgm:cxn modelId="{0B68A5A3-B628-4E7E-A896-3FE4E0F16C72}" type="presParOf" srcId="{CFFB24A2-06C4-47F2-8451-BB7570DFB3DC}" destId="{91EC6291-6F53-475F-8C83-0CE385B5B41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AAB1A-801F-47F0-A79B-C7962C9F4143}">
      <dsp:nvSpPr>
        <dsp:cNvPr id="0" name=""/>
        <dsp:cNvSpPr/>
      </dsp:nvSpPr>
      <dsp:spPr>
        <a:xfrm>
          <a:off x="1593862" y="1668096"/>
          <a:ext cx="1189769" cy="1189769"/>
        </a:xfrm>
        <a:prstGeom prst="ellipse">
          <a:avLst/>
        </a:prstGeom>
        <a:solidFill>
          <a:schemeClr val="bg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Database</a:t>
          </a:r>
          <a:endParaRPr lang="en-US" sz="1500" b="1" kern="1200" dirty="0"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1768100" y="1842334"/>
        <a:ext cx="841293" cy="841293"/>
      </dsp:txXfrm>
    </dsp:sp>
    <dsp:sp modelId="{32B9B835-649B-47F0-9FAD-375BCD4491E0}">
      <dsp:nvSpPr>
        <dsp:cNvPr id="0" name=""/>
        <dsp:cNvSpPr/>
      </dsp:nvSpPr>
      <dsp:spPr>
        <a:xfrm rot="16199930">
          <a:off x="2062962" y="1235657"/>
          <a:ext cx="251535" cy="404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9050">
          <a:solidFill>
            <a:srgbClr val="00B050"/>
          </a:solidFill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100693" y="1354291"/>
        <a:ext cx="176075" cy="242713"/>
      </dsp:txXfrm>
    </dsp:sp>
    <dsp:sp modelId="{44DF1B2A-1F38-4512-BA9E-9FDE82950769}">
      <dsp:nvSpPr>
        <dsp:cNvPr id="0" name=""/>
        <dsp:cNvSpPr/>
      </dsp:nvSpPr>
      <dsp:spPr>
        <a:xfrm>
          <a:off x="1593828" y="3732"/>
          <a:ext cx="1189769" cy="1189769"/>
        </a:xfrm>
        <a:prstGeom prst="ellipse">
          <a:avLst/>
        </a:prstGeom>
        <a:solidFill>
          <a:schemeClr val="bg2">
            <a:lumMod val="75000"/>
          </a:schemeClr>
        </a:solidFill>
        <a:ln w="38100" cap="flat" cmpd="sng" algn="ctr">
          <a:solidFill>
            <a:schemeClr val="bg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Members</a:t>
          </a:r>
          <a:endParaRPr lang="en-US" sz="1200" b="1" kern="1200" dirty="0"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1768066" y="177970"/>
        <a:ext cx="841293" cy="841293"/>
      </dsp:txXfrm>
    </dsp:sp>
    <dsp:sp modelId="{47B2572E-F4DE-45B7-88FE-7FCABC7CD581}">
      <dsp:nvSpPr>
        <dsp:cNvPr id="0" name=""/>
        <dsp:cNvSpPr/>
      </dsp:nvSpPr>
      <dsp:spPr>
        <a:xfrm rot="19799976">
          <a:off x="2777494" y="1648195"/>
          <a:ext cx="251509" cy="404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9050">
          <a:solidFill>
            <a:srgbClr val="00B050"/>
          </a:solidFill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782549" y="1747962"/>
        <a:ext cx="176056" cy="242713"/>
      </dsp:txXfrm>
    </dsp:sp>
    <dsp:sp modelId="{E206C4F9-2C0F-400F-B033-5D41C3DE4FF7}">
      <dsp:nvSpPr>
        <dsp:cNvPr id="0" name=""/>
        <dsp:cNvSpPr/>
      </dsp:nvSpPr>
      <dsp:spPr>
        <a:xfrm>
          <a:off x="3035195" y="835928"/>
          <a:ext cx="1189769" cy="1189769"/>
        </a:xfrm>
        <a:prstGeom prst="ellipse">
          <a:avLst/>
        </a:prstGeom>
        <a:solidFill>
          <a:schemeClr val="bg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Stories</a:t>
          </a:r>
          <a:endParaRPr lang="en-US" sz="1200" b="1" kern="1200" dirty="0"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3209433" y="1010166"/>
        <a:ext cx="841293" cy="841293"/>
      </dsp:txXfrm>
    </dsp:sp>
    <dsp:sp modelId="{E1F4BF64-2063-44D7-B2E1-C052C3DFA3B9}">
      <dsp:nvSpPr>
        <dsp:cNvPr id="0" name=""/>
        <dsp:cNvSpPr/>
      </dsp:nvSpPr>
      <dsp:spPr>
        <a:xfrm rot="1758556">
          <a:off x="2782939" y="2465379"/>
          <a:ext cx="253256" cy="404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9050">
          <a:solidFill>
            <a:srgbClr val="00B050"/>
          </a:solidFill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787802" y="2527687"/>
        <a:ext cx="177279" cy="242713"/>
      </dsp:txXfrm>
    </dsp:sp>
    <dsp:sp modelId="{B8986804-C7E4-4D10-AAED-3A96FD40F081}">
      <dsp:nvSpPr>
        <dsp:cNvPr id="0" name=""/>
        <dsp:cNvSpPr/>
      </dsp:nvSpPr>
      <dsp:spPr>
        <a:xfrm>
          <a:off x="3048003" y="2484431"/>
          <a:ext cx="1189769" cy="1189769"/>
        </a:xfrm>
        <a:prstGeom prst="ellipse">
          <a:avLst/>
        </a:prstGeom>
        <a:solidFill>
          <a:schemeClr val="bg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Clubs &amp;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Committees</a:t>
          </a:r>
          <a:endParaRPr lang="en-US" sz="1200" b="1" kern="1200" dirty="0"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3222241" y="2658669"/>
        <a:ext cx="841293" cy="841293"/>
      </dsp:txXfrm>
    </dsp:sp>
    <dsp:sp modelId="{157AA841-A9F8-4266-8282-0B12AF610FC7}">
      <dsp:nvSpPr>
        <dsp:cNvPr id="0" name=""/>
        <dsp:cNvSpPr/>
      </dsp:nvSpPr>
      <dsp:spPr>
        <a:xfrm rot="5400070">
          <a:off x="2062962" y="2885783"/>
          <a:ext cx="251535" cy="404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9050">
          <a:solidFill>
            <a:srgbClr val="00B050"/>
          </a:solidFill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100693" y="2928957"/>
        <a:ext cx="176075" cy="242713"/>
      </dsp:txXfrm>
    </dsp:sp>
    <dsp:sp modelId="{34F88398-2C27-4C02-BAF2-832EC893B505}">
      <dsp:nvSpPr>
        <dsp:cNvPr id="0" name=""/>
        <dsp:cNvSpPr/>
      </dsp:nvSpPr>
      <dsp:spPr>
        <a:xfrm>
          <a:off x="1593828" y="3332460"/>
          <a:ext cx="1189769" cy="1189769"/>
        </a:xfrm>
        <a:prstGeom prst="ellipse">
          <a:avLst/>
        </a:prstGeom>
        <a:solidFill>
          <a:schemeClr val="bg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Accounting</a:t>
          </a:r>
          <a:endParaRPr lang="en-US" sz="1200" b="1" kern="1200" dirty="0"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1768066" y="3506698"/>
        <a:ext cx="841293" cy="841293"/>
      </dsp:txXfrm>
    </dsp:sp>
    <dsp:sp modelId="{26783212-A4DB-4E9F-8918-DB552A25BA26}">
      <dsp:nvSpPr>
        <dsp:cNvPr id="0" name=""/>
        <dsp:cNvSpPr/>
      </dsp:nvSpPr>
      <dsp:spPr>
        <a:xfrm rot="9000002">
          <a:off x="1348394" y="2473272"/>
          <a:ext cx="251580" cy="404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9050">
          <a:solidFill>
            <a:srgbClr val="00B050"/>
          </a:solidFill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1418812" y="2535308"/>
        <a:ext cx="176106" cy="242713"/>
      </dsp:txXfrm>
    </dsp:sp>
    <dsp:sp modelId="{BEFEB9BE-74A3-4589-88CF-0C33C29C65AB}">
      <dsp:nvSpPr>
        <dsp:cNvPr id="0" name=""/>
        <dsp:cNvSpPr/>
      </dsp:nvSpPr>
      <dsp:spPr>
        <a:xfrm>
          <a:off x="152406" y="2500320"/>
          <a:ext cx="1189769" cy="1189769"/>
        </a:xfrm>
        <a:prstGeom prst="ellipse">
          <a:avLst/>
        </a:prstGeom>
        <a:solidFill>
          <a:schemeClr val="bg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Dues</a:t>
          </a:r>
          <a:endParaRPr lang="en-US" sz="1200" b="1" kern="1200" dirty="0"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326644" y="2674558"/>
        <a:ext cx="841293" cy="841293"/>
      </dsp:txXfrm>
    </dsp:sp>
    <dsp:sp modelId="{FD73F89A-4A60-414F-AE67-B850CC024185}">
      <dsp:nvSpPr>
        <dsp:cNvPr id="0" name=""/>
        <dsp:cNvSpPr/>
      </dsp:nvSpPr>
      <dsp:spPr>
        <a:xfrm rot="12599998">
          <a:off x="1348394" y="1648168"/>
          <a:ext cx="251580" cy="404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9050">
          <a:solidFill>
            <a:srgbClr val="00B050"/>
          </a:solidFill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1418812" y="1747940"/>
        <a:ext cx="176106" cy="242713"/>
      </dsp:txXfrm>
    </dsp:sp>
    <dsp:sp modelId="{91EC6291-6F53-475F-8C83-0CE385B5B41E}">
      <dsp:nvSpPr>
        <dsp:cNvPr id="0" name=""/>
        <dsp:cNvSpPr/>
      </dsp:nvSpPr>
      <dsp:spPr>
        <a:xfrm>
          <a:off x="152406" y="835872"/>
          <a:ext cx="1189769" cy="1189769"/>
        </a:xfrm>
        <a:prstGeom prst="ellipse">
          <a:avLst/>
        </a:prstGeom>
        <a:solidFill>
          <a:schemeClr val="bg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Events</a:t>
          </a:r>
          <a:endParaRPr lang="en-US" sz="1200" b="1" kern="1200" dirty="0"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326644" y="1010110"/>
        <a:ext cx="841293" cy="841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1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03170175-C3ED-4C72-B085-79CCCD670CC9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92977F1F-E40B-4E53-8E11-28ED506983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32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2D9FB51A-E05F-4494-ADA5-A77EAE266FCF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noProof="1" smtClean="0"/>
              <a:t>Click to edit Master text styles</a:t>
            </a:r>
            <a:endParaRPr lang="en-US"/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13CD1B0D-083E-4DA2-81AD-16B7E97118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2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3" descr="C:\Users\Administrator\Desktop\iMembersDB\Images\World-12_11_11-with-new-world cop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38100"/>
            <a:ext cx="3914775" cy="96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6238875" y="6569075"/>
            <a:ext cx="2895600" cy="288925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3" descr="C:\Users\Administrator\Desktop\iMembersDB\Images\World-12_11_11-with-new-world cop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38100"/>
            <a:ext cx="3914775" cy="96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3" descr="C:\Users\Administrator\Desktop\iMembersDB\Images\World-12_11_11-with-new-world cop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38100"/>
            <a:ext cx="3914775" cy="96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5753100" y="6569075"/>
            <a:ext cx="3352800" cy="2889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3" descr="C:\Users\Administrator\Desktop\iMembersDB\Images\World-12_11_11-with-new-world cop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38100"/>
            <a:ext cx="3914775" cy="96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3" descr="C:\Users\Administrator\Desktop\iMembersDB\Images\World-12_11_11-with-new-world cop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38100"/>
            <a:ext cx="3914775" cy="96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3" descr="C:\Users\Administrator\Desktop\iMembersDB\Images\World-12_11_11-with-new-world cop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38100"/>
            <a:ext cx="3914775" cy="96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5791200" y="6569075"/>
            <a:ext cx="33528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xStyles>
    <p:titleStyle>
      <a:lvl1pPr algn="l" rtl="0" eaLnBrk="1" latinLnBrk="0" hangingPunct="1">
        <a:spcBef>
          <a:spcPct val="0"/>
        </a:spcBef>
        <a:buNone/>
        <a:defRPr sz="3600" kern="1200" cap="none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Desktop\iMembersDB\Images\World-12_11_11-with-new-world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286000"/>
            <a:ext cx="681228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90800" y="4429125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January 2013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231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Calendar</a:t>
            </a:r>
          </a:p>
        </p:txBody>
      </p:sp>
      <p:sp>
        <p:nvSpPr>
          <p:cNvPr id="4" name="Rectangle 3"/>
          <p:cNvSpPr>
            <a:spLocks noGrp="1"/>
          </p:cNvSpPr>
          <p:nvPr>
            <p:ph type="body" idx="1"/>
          </p:nvPr>
        </p:nvSpPr>
        <p:spPr>
          <a:xfrm>
            <a:off x="381000" y="1295400"/>
            <a:ext cx="86868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Create and manage events for your organization.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1" y="1905000"/>
            <a:ext cx="530542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en-US" sz="2000" dirty="0">
                <a:solidFill>
                  <a:schemeClr val="tx2"/>
                </a:solidFill>
              </a:rPr>
              <a:t>Invite any and all members to attend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en-US" sz="2000" dirty="0">
                <a:solidFill>
                  <a:schemeClr val="tx2"/>
                </a:solidFill>
              </a:rPr>
              <a:t>Track </a:t>
            </a:r>
            <a:r>
              <a:rPr lang="en-US" sz="2000" dirty="0" smtClean="0">
                <a:solidFill>
                  <a:schemeClr val="tx2"/>
                </a:solidFill>
              </a:rPr>
              <a:t>registrations </a:t>
            </a:r>
            <a:r>
              <a:rPr lang="en-US" sz="2000" dirty="0">
                <a:solidFill>
                  <a:schemeClr val="tx2"/>
                </a:solidFill>
              </a:rPr>
              <a:t>through our easy-to-use </a:t>
            </a:r>
            <a:r>
              <a:rPr lang="en-US" sz="2000" dirty="0" smtClean="0">
                <a:solidFill>
                  <a:schemeClr val="tx2"/>
                </a:solidFill>
              </a:rPr>
              <a:t>event backroom</a:t>
            </a:r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en-US" sz="2000" dirty="0">
                <a:solidFill>
                  <a:schemeClr val="tx2"/>
                </a:solidFill>
              </a:rPr>
              <a:t>Include location, time, duration, occurrence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en-US" sz="2000" dirty="0">
                <a:solidFill>
                  <a:schemeClr val="tx2"/>
                </a:solidFill>
              </a:rPr>
              <a:t>Ask questions of attendees about food, wine choices or seating preferences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en-US" sz="2000" dirty="0">
                <a:solidFill>
                  <a:schemeClr val="tx2"/>
                </a:solidFill>
              </a:rPr>
              <a:t>Set online registration and include fees that you can </a:t>
            </a:r>
            <a:r>
              <a:rPr lang="en-US" sz="2000" dirty="0" smtClean="0">
                <a:solidFill>
                  <a:schemeClr val="tx2"/>
                </a:solidFill>
              </a:rPr>
              <a:t>track and pay online</a:t>
            </a:r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en-US" sz="2000" dirty="0">
                <a:solidFill>
                  <a:schemeClr val="tx2"/>
                </a:solidFill>
              </a:rPr>
              <a:t>Send reminders to members who haven’t registered (or who haven’t paid</a:t>
            </a:r>
            <a:r>
              <a:rPr lang="en-US" sz="2000" dirty="0" smtClean="0">
                <a:solidFill>
                  <a:schemeClr val="tx2"/>
                </a:solidFill>
              </a:rPr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en-US" sz="2000" dirty="0" smtClean="0">
                <a:solidFill>
                  <a:schemeClr val="tx2"/>
                </a:solidFill>
              </a:rPr>
              <a:t>Collect “regrets” so you don’t re-mail members that indicated they cannot attend.</a:t>
            </a:r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en-US" sz="2000" dirty="0" smtClean="0">
                <a:solidFill>
                  <a:schemeClr val="tx2"/>
                </a:solidFill>
              </a:rPr>
              <a:t>Automatically update your website </a:t>
            </a:r>
            <a:r>
              <a:rPr lang="en-US" sz="2000" dirty="0">
                <a:solidFill>
                  <a:schemeClr val="tx2"/>
                </a:solidFill>
              </a:rPr>
              <a:t>with event changes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201" y="4447306"/>
            <a:ext cx="3000999" cy="217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7696200" y="5791200"/>
            <a:ext cx="1271588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162800" y="3886200"/>
            <a:ext cx="484632" cy="4130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582" y="2079219"/>
            <a:ext cx="3270018" cy="165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5721582" y="2743200"/>
            <a:ext cx="3270018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11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5410200" cy="4770438"/>
          </a:xfrm>
        </p:spPr>
        <p:txBody>
          <a:bodyPr>
            <a:normAutofit/>
          </a:bodyPr>
          <a:lstStyle/>
          <a:p>
            <a:r>
              <a:rPr lang="en-US" sz="2600" dirty="0" smtClean="0"/>
              <a:t>Over 70 types of reports:</a:t>
            </a:r>
          </a:p>
          <a:p>
            <a:pPr lvl="1"/>
            <a:r>
              <a:rPr lang="en-US" sz="2600" dirty="0" smtClean="0"/>
              <a:t>Committee</a:t>
            </a:r>
          </a:p>
          <a:p>
            <a:pPr lvl="1"/>
            <a:r>
              <a:rPr lang="en-US" sz="2600" dirty="0" smtClean="0"/>
              <a:t>Club</a:t>
            </a:r>
          </a:p>
          <a:p>
            <a:pPr lvl="1"/>
            <a:r>
              <a:rPr lang="en-US" sz="2600" dirty="0" smtClean="0"/>
              <a:t>Account</a:t>
            </a:r>
          </a:p>
          <a:p>
            <a:pPr lvl="1"/>
            <a:r>
              <a:rPr lang="en-US" sz="2600" dirty="0" smtClean="0"/>
              <a:t>Events</a:t>
            </a:r>
          </a:p>
          <a:p>
            <a:r>
              <a:rPr lang="en-US" sz="2600" dirty="0" smtClean="0"/>
              <a:t>Membership directories</a:t>
            </a:r>
          </a:p>
          <a:p>
            <a:pPr lvl="1"/>
            <a:r>
              <a:rPr lang="en-US" sz="2600" dirty="0" smtClean="0"/>
              <a:t>20+ formats available</a:t>
            </a:r>
          </a:p>
          <a:p>
            <a:pPr lvl="1"/>
            <a:r>
              <a:rPr lang="en-US" sz="2600" dirty="0" smtClean="0"/>
              <a:t>Custom options available</a:t>
            </a:r>
          </a:p>
          <a:p>
            <a:r>
              <a:rPr lang="en-US" sz="2600" dirty="0" smtClean="0"/>
              <a:t>Event badges &amp; tent cards</a:t>
            </a:r>
          </a:p>
          <a:p>
            <a:r>
              <a:rPr lang="en-US" sz="2600" dirty="0" smtClean="0"/>
              <a:t>Data extracts to Excel/Word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143000"/>
            <a:ext cx="2749550" cy="15335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340" y="2057400"/>
            <a:ext cx="29241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116261"/>
            <a:ext cx="20383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40" y="4054473"/>
            <a:ext cx="2352675" cy="1404620"/>
          </a:xfrm>
          <a:prstGeom prst="rect">
            <a:avLst/>
          </a:prstGeom>
        </p:spPr>
      </p:pic>
      <p:pic>
        <p:nvPicPr>
          <p:cNvPr id="1029" name="Picture 5" descr="C:\Users\Jamie\AppData\Local\Temp\SNAGHTMLcbdd96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257800"/>
            <a:ext cx="3019425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91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770438"/>
          </a:xfrm>
        </p:spPr>
        <p:txBody>
          <a:bodyPr>
            <a:noAutofit/>
          </a:bodyPr>
          <a:lstStyle/>
          <a:p>
            <a:r>
              <a:rPr lang="en-US" sz="2400" dirty="0" smtClean="0"/>
              <a:t>9 levels of member security control access, e.g.:</a:t>
            </a:r>
          </a:p>
          <a:p>
            <a:pPr lvl="1"/>
            <a:r>
              <a:rPr lang="en-US" sz="2400" dirty="0" smtClean="0"/>
              <a:t>Members – Level 1</a:t>
            </a:r>
          </a:p>
          <a:p>
            <a:pPr lvl="1"/>
            <a:r>
              <a:rPr lang="en-US" sz="2400" dirty="0" smtClean="0"/>
              <a:t>Club Officers – Level 4</a:t>
            </a:r>
          </a:p>
          <a:p>
            <a:pPr lvl="1"/>
            <a:r>
              <a:rPr lang="en-US" sz="2400" dirty="0"/>
              <a:t>Account Admins– </a:t>
            </a:r>
            <a:r>
              <a:rPr lang="en-US" sz="2400" dirty="0" smtClean="0"/>
              <a:t>Level 7</a:t>
            </a:r>
          </a:p>
          <a:p>
            <a:r>
              <a:rPr lang="en-US" sz="2400" dirty="0" smtClean="0"/>
              <a:t>Member data access based on security level and club-committee affiliation(s) </a:t>
            </a:r>
          </a:p>
          <a:p>
            <a:r>
              <a:rPr lang="en-US" sz="2400" dirty="0" smtClean="0"/>
              <a:t>Password data encrypted</a:t>
            </a:r>
          </a:p>
          <a:p>
            <a:r>
              <a:rPr lang="en-US" sz="2400" dirty="0" smtClean="0"/>
              <a:t>Firewall protected database</a:t>
            </a:r>
          </a:p>
          <a:p>
            <a:r>
              <a:rPr lang="en-US" sz="2400" dirty="0" smtClean="0"/>
              <a:t>Regular database backups</a:t>
            </a:r>
          </a:p>
          <a:p>
            <a:r>
              <a:rPr lang="en-US" sz="2400" dirty="0" smtClean="0"/>
              <a:t>Public and secured file storage</a:t>
            </a:r>
          </a:p>
          <a:p>
            <a:r>
              <a:rPr lang="en-US" sz="2400" dirty="0" smtClean="0"/>
              <a:t>Transaction logging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575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Relationship</a:t>
            </a:r>
            <a:endParaRPr lang="en-US" dirty="0"/>
          </a:p>
        </p:txBody>
      </p:sp>
      <p:graphicFrame>
        <p:nvGraphicFramePr>
          <p:cNvPr id="4" name="Diagram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841417"/>
              </p:ext>
            </p:extLst>
          </p:nvPr>
        </p:nvGraphicFramePr>
        <p:xfrm>
          <a:off x="304800" y="1626394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ight Arrow 2"/>
          <p:cNvSpPr/>
          <p:nvPr/>
        </p:nvSpPr>
        <p:spPr>
          <a:xfrm>
            <a:off x="3352800" y="3735387"/>
            <a:ext cx="2057400" cy="304800"/>
          </a:xfrm>
          <a:prstGeom prst="rightArrow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39862"/>
            <a:ext cx="3399067" cy="511333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– Behind the </a:t>
            </a:r>
            <a:r>
              <a:rPr lang="en-US" dirty="0"/>
              <a:t>Scenes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Adobe ColdFusion</a:t>
            </a:r>
          </a:p>
          <a:p>
            <a:r>
              <a:rPr lang="en-US" sz="2800" dirty="0" smtClean="0"/>
              <a:t>Microsoft MS SQL</a:t>
            </a:r>
          </a:p>
          <a:p>
            <a:r>
              <a:rPr lang="en-US" sz="2800" dirty="0" smtClean="0"/>
              <a:t>Microsoft IIS</a:t>
            </a:r>
          </a:p>
          <a:p>
            <a:r>
              <a:rPr lang="en-US" sz="2800" dirty="0" err="1" smtClean="0"/>
              <a:t>jQuery</a:t>
            </a:r>
            <a:r>
              <a:rPr lang="en-US" sz="2800" dirty="0" smtClean="0"/>
              <a:t> / JavaScript</a:t>
            </a:r>
          </a:p>
          <a:p>
            <a:r>
              <a:rPr lang="en-US" sz="2800" dirty="0" smtClean="0"/>
              <a:t>PHP</a:t>
            </a:r>
          </a:p>
          <a:p>
            <a:r>
              <a:rPr lang="en-US" sz="2800" dirty="0" smtClean="0"/>
              <a:t>Over 1,000,000 lines of code</a:t>
            </a:r>
          </a:p>
          <a:p>
            <a:r>
              <a:rPr lang="en-US" sz="2800" dirty="0" smtClean="0"/>
              <a:t>~10,000 pages of code</a:t>
            </a:r>
          </a:p>
          <a:p>
            <a:r>
              <a:rPr lang="en-US" sz="2800" dirty="0" smtClean="0"/>
              <a:t>Over 9 years of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31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smtClean="0"/>
              <a:t>iMembersDB?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iMembersDB can directly benefit your organization:</a:t>
            </a:r>
          </a:p>
          <a:p>
            <a:pPr lvl="1"/>
            <a:r>
              <a:rPr lang="en-US" dirty="0" smtClean="0"/>
              <a:t>You stay connected to your membership using PMail, </a:t>
            </a:r>
            <a:r>
              <a:rPr lang="en-US" dirty="0" err="1"/>
              <a:t>ezStory</a:t>
            </a:r>
            <a:r>
              <a:rPr lang="en-US" dirty="0"/>
              <a:t> </a:t>
            </a:r>
            <a:r>
              <a:rPr lang="en-US" dirty="0" smtClean="0"/>
              <a:t>and ezBulletin</a:t>
            </a:r>
          </a:p>
          <a:p>
            <a:pPr lvl="1"/>
            <a:r>
              <a:rPr lang="en-US" dirty="0" smtClean="0"/>
              <a:t>You set up events that members attend</a:t>
            </a:r>
          </a:p>
          <a:p>
            <a:pPr lvl="1"/>
            <a:r>
              <a:rPr lang="en-US" dirty="0" smtClean="0"/>
              <a:t>You have paid membership/dues/fees that need tracking and can be invoiced within 10-12 mouse clicks</a:t>
            </a:r>
          </a:p>
          <a:p>
            <a:pPr lvl="1"/>
            <a:r>
              <a:rPr lang="en-US" dirty="0" smtClean="0"/>
              <a:t>You want your website to update automatically whenever you create content</a:t>
            </a:r>
          </a:p>
          <a:p>
            <a:pPr lvl="1"/>
            <a:r>
              <a:rPr lang="en-US" dirty="0" smtClean="0"/>
              <a:t>You want your organization to run as efficiently as possible</a:t>
            </a:r>
          </a:p>
          <a:p>
            <a:r>
              <a:rPr lang="en-US" sz="2800" dirty="0" smtClean="0"/>
              <a:t>We make it easy for you:</a:t>
            </a:r>
          </a:p>
          <a:p>
            <a:pPr lvl="1"/>
            <a:r>
              <a:rPr lang="en-US" dirty="0" smtClean="0"/>
              <a:t>No calling trees to support – 24x7 access</a:t>
            </a:r>
          </a:p>
          <a:p>
            <a:pPr lvl="1"/>
            <a:r>
              <a:rPr lang="en-US" dirty="0" smtClean="0"/>
              <a:t>Our semi-custom approach means we can tailor the system to meet your needs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695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Desktop\iMembersDB\Images\World-12_11_11-with-new-world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2362200"/>
            <a:ext cx="4221483" cy="103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76525" y="36576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1773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2231171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Online Membership Management</a:t>
            </a:r>
          </a:p>
          <a:p>
            <a:r>
              <a:rPr lang="en-US" sz="2600" dirty="0" smtClean="0"/>
              <a:t>Personalized Member Emailing</a:t>
            </a:r>
          </a:p>
          <a:p>
            <a:r>
              <a:rPr lang="en-US" sz="2600" dirty="0" smtClean="0"/>
              <a:t>Club / Chapter affiliation</a:t>
            </a:r>
          </a:p>
          <a:p>
            <a:r>
              <a:rPr lang="en-US" sz="2600" dirty="0" smtClean="0"/>
              <a:t>Committees</a:t>
            </a:r>
          </a:p>
          <a:p>
            <a:r>
              <a:rPr lang="en-US" sz="2600" dirty="0" smtClean="0"/>
              <a:t>Event Calendar</a:t>
            </a:r>
          </a:p>
          <a:p>
            <a:r>
              <a:rPr lang="en-US" sz="2600" dirty="0"/>
              <a:t>Newsletters</a:t>
            </a:r>
          </a:p>
          <a:p>
            <a:r>
              <a:rPr lang="en-US" sz="2600" dirty="0"/>
              <a:t>Stories</a:t>
            </a:r>
          </a:p>
          <a:p>
            <a:r>
              <a:rPr lang="en-US" sz="2600" dirty="0" smtClean="0"/>
              <a:t>Event Registrations with online payments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4400" y="2231171"/>
            <a:ext cx="4038600" cy="4525963"/>
          </a:xfrm>
        </p:spPr>
        <p:txBody>
          <a:bodyPr>
            <a:noAutofit/>
          </a:bodyPr>
          <a:lstStyle/>
          <a:p>
            <a:r>
              <a:rPr lang="en-US" sz="2400" dirty="0"/>
              <a:t>Membership Reports</a:t>
            </a:r>
          </a:p>
          <a:p>
            <a:r>
              <a:rPr lang="en-US" sz="2400" dirty="0" smtClean="0"/>
              <a:t>Attendance</a:t>
            </a:r>
          </a:p>
          <a:p>
            <a:r>
              <a:rPr lang="en-US" sz="2400" dirty="0" smtClean="0"/>
              <a:t>Dues Management</a:t>
            </a:r>
          </a:p>
          <a:p>
            <a:r>
              <a:rPr lang="en-US" sz="2400" dirty="0" smtClean="0"/>
              <a:t>Subscription Management</a:t>
            </a:r>
          </a:p>
          <a:p>
            <a:r>
              <a:rPr lang="en-US" sz="2400" dirty="0" smtClean="0"/>
              <a:t>Photo Gallery</a:t>
            </a:r>
          </a:p>
          <a:p>
            <a:r>
              <a:rPr lang="en-US" sz="2400" dirty="0" smtClean="0"/>
              <a:t>Polls / Surveys</a:t>
            </a:r>
          </a:p>
          <a:p>
            <a:r>
              <a:rPr lang="en-US" sz="2400" dirty="0" smtClean="0"/>
              <a:t>Forms processing</a:t>
            </a:r>
          </a:p>
          <a:p>
            <a:r>
              <a:rPr lang="en-US" sz="2400" dirty="0" smtClean="0"/>
              <a:t>Website integration</a:t>
            </a:r>
          </a:p>
          <a:p>
            <a:r>
              <a:rPr lang="en-US" sz="2400" dirty="0" smtClean="0"/>
              <a:t>Dashboard KPIs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295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iMembersDB is a semi-custom database-driven membership 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386190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can I do?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51514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Create and edit members’ profiles</a:t>
            </a:r>
          </a:p>
          <a:p>
            <a:r>
              <a:rPr lang="en-US" dirty="0" smtClean="0"/>
              <a:t>Email members personalized messages using easy-to-use templates</a:t>
            </a:r>
          </a:p>
          <a:p>
            <a:r>
              <a:rPr lang="en-US" dirty="0" smtClean="0"/>
              <a:t>Create and manage events, invite members, and have members register and pay online with credit cards</a:t>
            </a:r>
          </a:p>
          <a:p>
            <a:r>
              <a:rPr lang="en-US" dirty="0" smtClean="0"/>
              <a:t>Invoice some or even all members for dues or fees with 10-12 clicks</a:t>
            </a:r>
          </a:p>
          <a:p>
            <a:r>
              <a:rPr lang="en-US" dirty="0" smtClean="0"/>
              <a:t>Track who has paid (and who hasn’t) in your organization</a:t>
            </a:r>
          </a:p>
          <a:p>
            <a:r>
              <a:rPr lang="en-US" dirty="0" smtClean="0"/>
              <a:t>Create and share stories that update your website automatically</a:t>
            </a:r>
          </a:p>
          <a:p>
            <a:r>
              <a:rPr lang="en-US" dirty="0" smtClean="0"/>
              <a:t>Create name badges, table tents, or mailing labels of some or all of your membership</a:t>
            </a:r>
          </a:p>
          <a:p>
            <a:r>
              <a:rPr lang="en-US" dirty="0" smtClean="0"/>
              <a:t>Create membership directories</a:t>
            </a:r>
          </a:p>
          <a:p>
            <a:r>
              <a:rPr lang="en-US" dirty="0" smtClean="0"/>
              <a:t>Run and export membership data to familiar formats (Word, Excel)</a:t>
            </a:r>
          </a:p>
          <a:p>
            <a:r>
              <a:rPr lang="en-US" dirty="0" smtClean="0"/>
              <a:t>Quickly create newsletters to send to your organization</a:t>
            </a:r>
          </a:p>
          <a:p>
            <a:r>
              <a:rPr lang="en-US" dirty="0" smtClean="0"/>
              <a:t>And more….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 Profile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6477000" cy="4525963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Customizable </a:t>
            </a:r>
            <a:r>
              <a:rPr lang="en-US" sz="2600" dirty="0" smtClean="0"/>
              <a:t>profile</a:t>
            </a:r>
            <a:endParaRPr lang="en-US" sz="2600" dirty="0" smtClean="0"/>
          </a:p>
          <a:p>
            <a:r>
              <a:rPr lang="en-US" sz="2600" dirty="0" smtClean="0"/>
              <a:t>Contact info:</a:t>
            </a:r>
          </a:p>
          <a:p>
            <a:pPr lvl="1"/>
            <a:r>
              <a:rPr lang="en-US" sz="2600" dirty="0" smtClean="0"/>
              <a:t>Phone </a:t>
            </a:r>
          </a:p>
          <a:p>
            <a:pPr lvl="1"/>
            <a:r>
              <a:rPr lang="en-US" sz="2600" dirty="0" smtClean="0"/>
              <a:t>Address</a:t>
            </a:r>
          </a:p>
          <a:p>
            <a:pPr lvl="1"/>
            <a:r>
              <a:rPr lang="en-US" sz="2600" dirty="0" smtClean="0"/>
              <a:t>Email</a:t>
            </a:r>
          </a:p>
          <a:p>
            <a:r>
              <a:rPr lang="en-US" sz="2600" dirty="0" smtClean="0"/>
              <a:t>Description / Bio</a:t>
            </a:r>
          </a:p>
          <a:p>
            <a:r>
              <a:rPr lang="en-US" sz="2600" dirty="0" smtClean="0"/>
              <a:t>Social </a:t>
            </a:r>
            <a:r>
              <a:rPr lang="en-US" sz="2600" dirty="0"/>
              <a:t>m</a:t>
            </a:r>
            <a:r>
              <a:rPr lang="en-US" sz="2600" dirty="0" smtClean="0"/>
              <a:t>edia links</a:t>
            </a:r>
          </a:p>
          <a:p>
            <a:r>
              <a:rPr lang="en-US" sz="2600" dirty="0" smtClean="0"/>
              <a:t>Committee participation</a:t>
            </a:r>
          </a:p>
          <a:p>
            <a:r>
              <a:rPr lang="en-US" sz="2600" dirty="0" smtClean="0"/>
              <a:t>Events registered </a:t>
            </a:r>
          </a:p>
          <a:p>
            <a:r>
              <a:rPr lang="en-US" sz="2600" dirty="0" smtClean="0"/>
              <a:t>Awards, achievements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90800"/>
            <a:ext cx="432435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92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Clubs / Chapters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5334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Members can be organized in a club, chapter or group</a:t>
            </a:r>
          </a:p>
          <a:p>
            <a:r>
              <a:rPr lang="en-US" sz="2400" dirty="0" smtClean="0"/>
              <a:t>Members can be in one club – typically does not change</a:t>
            </a:r>
          </a:p>
          <a:p>
            <a:r>
              <a:rPr lang="en-US" sz="2400" dirty="0" smtClean="0"/>
              <a:t>Officer / Leadership can be planned years in advance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43400"/>
            <a:ext cx="561975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43000"/>
            <a:ext cx="325755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57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Members can be on one or more committees (e.g., Board of Directors, Chapter Presidents)</a:t>
            </a:r>
          </a:p>
          <a:p>
            <a:r>
              <a:rPr lang="en-US" sz="2400" dirty="0" smtClean="0"/>
              <a:t>Committees can be:</a:t>
            </a:r>
          </a:p>
          <a:p>
            <a:pPr lvl="1"/>
            <a:r>
              <a:rPr lang="en-US" sz="2400" dirty="0" smtClean="0"/>
              <a:t>Org Year-based (e.g. 2013)</a:t>
            </a:r>
          </a:p>
          <a:p>
            <a:pPr lvl="1"/>
            <a:r>
              <a:rPr lang="en-US" sz="2400" dirty="0" smtClean="0"/>
              <a:t>Perpetual</a:t>
            </a:r>
          </a:p>
          <a:p>
            <a:r>
              <a:rPr lang="en-US" sz="2400" dirty="0" smtClean="0"/>
              <a:t>A committee can be grouped together</a:t>
            </a:r>
          </a:p>
          <a:p>
            <a:pPr lvl="1"/>
            <a:r>
              <a:rPr lang="en-US" sz="2400" dirty="0" smtClean="0"/>
              <a:t>Group “President” and “Secretary” committees</a:t>
            </a:r>
            <a:endParaRPr lang="en-US" sz="2400" dirty="0"/>
          </a:p>
          <a:p>
            <a:pPr lvl="1"/>
            <a:r>
              <a:rPr lang="en-US" sz="2400" dirty="0" smtClean="0"/>
              <a:t>Email the group</a:t>
            </a:r>
          </a:p>
          <a:p>
            <a:r>
              <a:rPr lang="en-US" sz="2400" dirty="0" smtClean="0"/>
              <a:t>Committee leadership – year-to-year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6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PMail (</a:t>
            </a:r>
            <a:r>
              <a:rPr lang="en-US" dirty="0"/>
              <a:t>Personalized </a:t>
            </a:r>
            <a:r>
              <a:rPr lang="en-US" cap="none" dirty="0" smtClean="0"/>
              <a:t>Email)</a:t>
            </a:r>
            <a:endParaRPr lang="en-US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24000"/>
            <a:ext cx="4267200" cy="441959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Customize personal messages to members in </a:t>
            </a:r>
            <a:r>
              <a:rPr lang="en-US" sz="2800" dirty="0"/>
              <a:t>your </a:t>
            </a:r>
            <a:r>
              <a:rPr lang="en-US" sz="2800" dirty="0" smtClean="0"/>
              <a:t>club, event, committee or account</a:t>
            </a:r>
          </a:p>
          <a:p>
            <a:r>
              <a:rPr lang="en-US" sz="2800" dirty="0" smtClean="0"/>
              <a:t>Create custom messages using </a:t>
            </a:r>
            <a:r>
              <a:rPr lang="en-US" sz="2800" dirty="0"/>
              <a:t>the WYSIWYG HTML Editor</a:t>
            </a:r>
            <a:endParaRPr lang="en-US" sz="2800" dirty="0" smtClean="0"/>
          </a:p>
          <a:p>
            <a:r>
              <a:rPr lang="en-US" sz="2800" dirty="0" smtClean="0"/>
              <a:t>Easily create your own templates</a:t>
            </a:r>
          </a:p>
          <a:p>
            <a:r>
              <a:rPr lang="en-US" sz="2800" dirty="0" smtClean="0"/>
              <a:t>Response tracking</a:t>
            </a:r>
          </a:p>
          <a:p>
            <a:r>
              <a:rPr lang="en-US" sz="2800" dirty="0"/>
              <a:t>Personal </a:t>
            </a:r>
            <a:r>
              <a:rPr lang="en-US" sz="2800" dirty="0" smtClean="0"/>
              <a:t>distribution groups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3925587" cy="221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524000"/>
            <a:ext cx="45339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14925" y="30480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{%</a:t>
            </a:r>
            <a:r>
              <a:rPr lang="en-US" sz="1600" dirty="0" err="1" smtClean="0"/>
              <a:t>Fname</a:t>
            </a:r>
            <a:r>
              <a:rPr lang="en-US" sz="1600" dirty="0" smtClean="0"/>
              <a:t>%} – Nick Name or First Name if no Nick Name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9092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82712"/>
            <a:ext cx="8686800" cy="19510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Account/District and Club/Chapter dashboards</a:t>
            </a:r>
          </a:p>
          <a:p>
            <a:r>
              <a:rPr lang="en-US" sz="2400" dirty="0" smtClean="0"/>
              <a:t>Track and monitor your Org’s vital info / KPIs</a:t>
            </a:r>
          </a:p>
          <a:p>
            <a:r>
              <a:rPr lang="en-US" sz="2400" dirty="0" smtClean="0"/>
              <a:t>Over 20+ drop in components (“widgets”)</a:t>
            </a:r>
          </a:p>
          <a:p>
            <a:r>
              <a:rPr lang="en-US" sz="2400" dirty="0" smtClean="0"/>
              <a:t>Customizable – drop and drag positioning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7542213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36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ezStory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idx="1"/>
          </p:nvPr>
        </p:nvSpPr>
        <p:spPr>
          <a:xfrm>
            <a:off x="342900" y="1295400"/>
            <a:ext cx="8686800" cy="884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This is a module that lets you create news items or stories that will automatically update your homepage when you complete them.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2425" y="2362200"/>
            <a:ext cx="4981575" cy="368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en-US" sz="2200" dirty="0">
                <a:solidFill>
                  <a:schemeClr val="tx2"/>
                </a:solidFill>
              </a:rPr>
              <a:t>Make them as long or as short as you like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en-US" sz="2200" dirty="0">
                <a:solidFill>
                  <a:schemeClr val="tx2"/>
                </a:solidFill>
              </a:rPr>
              <a:t>Include pictures and embed video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en-US" sz="2200" dirty="0" smtClean="0">
                <a:solidFill>
                  <a:schemeClr val="tx2"/>
                </a:solidFill>
              </a:rPr>
              <a:t>Drop and drag stories </a:t>
            </a:r>
            <a:r>
              <a:rPr lang="en-US" sz="2200" dirty="0">
                <a:solidFill>
                  <a:schemeClr val="tx2"/>
                </a:solidFill>
              </a:rPr>
              <a:t>on your homepage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en-US" sz="2200" dirty="0">
                <a:solidFill>
                  <a:schemeClr val="tx2"/>
                </a:solidFill>
              </a:rPr>
              <a:t>Set stories to appear on a certain date and cease to show on another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en-US" sz="2200" dirty="0">
                <a:solidFill>
                  <a:schemeClr val="tx2"/>
                </a:solidFill>
              </a:rPr>
              <a:t>Include links to events or other pages with ease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en-US" sz="2200" dirty="0">
                <a:solidFill>
                  <a:schemeClr val="tx2"/>
                </a:solidFill>
              </a:rPr>
              <a:t>Choose how much of the story to display without the reader clicking ‘Read More’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184" y="4541318"/>
            <a:ext cx="3000999" cy="217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36290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5533401" y="5799487"/>
            <a:ext cx="2110411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34000" y="2662237"/>
            <a:ext cx="1420368" cy="157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754368" y="3886200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67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jectOverviewPresentatio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F3D43B"/>
      </a:hlink>
      <a:folHlink>
        <a:srgbClr val="969696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perspectiveFront" fov="6000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0EB353-B075-4294-95C2-1EC6FDA8EA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754</Words>
  <Application>Microsoft Office PowerPoint</Application>
  <PresentationFormat>On-screen Show (4:3)</PresentationFormat>
  <Paragraphs>143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ProjectOverviewPresentation</vt:lpstr>
      <vt:lpstr>PowerPoint Presentation</vt:lpstr>
      <vt:lpstr>Overview</vt:lpstr>
      <vt:lpstr>What can I do?</vt:lpstr>
      <vt:lpstr>Member Profile</vt:lpstr>
      <vt:lpstr>Clubs / Chapters</vt:lpstr>
      <vt:lpstr>Committees</vt:lpstr>
      <vt:lpstr>PMail (Personalized Email)</vt:lpstr>
      <vt:lpstr>Dashboards</vt:lpstr>
      <vt:lpstr>ezStory</vt:lpstr>
      <vt:lpstr>Event Calendar</vt:lpstr>
      <vt:lpstr>Reporting</vt:lpstr>
      <vt:lpstr>Security</vt:lpstr>
      <vt:lpstr>Architectural Relationship</vt:lpstr>
      <vt:lpstr>Technology – Behind the Scenes</vt:lpstr>
      <vt:lpstr>Why iMembersDB?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2012-12-28T16:22:16Z</dcterms:created>
  <dcterms:modified xsi:type="dcterms:W3CDTF">2013-01-10T20:48:05Z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TC100851999990</vt:lpwstr>
  </property>
</Properties>
</file>