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7" r:id="rId2"/>
    <p:sldId id="2479" r:id="rId3"/>
    <p:sldId id="2468" r:id="rId4"/>
    <p:sldId id="2469" r:id="rId5"/>
    <p:sldId id="2470" r:id="rId6"/>
    <p:sldId id="2425" r:id="rId7"/>
    <p:sldId id="467" r:id="rId8"/>
    <p:sldId id="418" r:id="rId9"/>
    <p:sldId id="2455" r:id="rId10"/>
    <p:sldId id="2472" r:id="rId11"/>
    <p:sldId id="2478" r:id="rId12"/>
    <p:sldId id="2473" r:id="rId13"/>
    <p:sldId id="2475" r:id="rId14"/>
    <p:sldId id="2474" r:id="rId15"/>
    <p:sldId id="2477" r:id="rId16"/>
    <p:sldId id="2480" r:id="rId17"/>
    <p:sldId id="2449" r:id="rId18"/>
    <p:sldId id="2450" r:id="rId19"/>
    <p:sldId id="2456" r:id="rId20"/>
    <p:sldId id="390" r:id="rId21"/>
    <p:sldId id="2482" r:id="rId22"/>
    <p:sldId id="258" r:id="rId23"/>
    <p:sldId id="383" r:id="rId24"/>
    <p:sldId id="261" r:id="rId25"/>
    <p:sldId id="397" r:id="rId26"/>
    <p:sldId id="422" r:id="rId27"/>
    <p:sldId id="2483" r:id="rId28"/>
    <p:sldId id="2461" r:id="rId29"/>
    <p:sldId id="2459" r:id="rId30"/>
    <p:sldId id="2462" r:id="rId31"/>
    <p:sldId id="2463" r:id="rId32"/>
    <p:sldId id="425" r:id="rId33"/>
    <p:sldId id="2484" r:id="rId34"/>
    <p:sldId id="2466" r:id="rId35"/>
    <p:sldId id="2465" r:id="rId36"/>
    <p:sldId id="412" r:id="rId37"/>
    <p:sldId id="416" r:id="rId38"/>
    <p:sldId id="413" r:id="rId39"/>
    <p:sldId id="414" r:id="rId40"/>
    <p:sldId id="2467" r:id="rId41"/>
    <p:sldId id="2471" r:id="rId42"/>
    <p:sldId id="2431" r:id="rId4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9CE4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AFCE42-4A0D-4019-8607-794B4A71C643}" v="3" dt="2026-06-02T17:22:53.873"/>
  </p1510:revLst>
</p1510:revInfo>
</file>

<file path=ppt/tableStyles.xml><?xml version="1.0" encoding="utf-8"?>
<a:tblStyleLst xmlns:a="http://schemas.openxmlformats.org/drawingml/2006/main" def="{5C22544A-7EE6-4342-B048-85BDC9FD1C3A}">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114" y="432"/>
      </p:cViewPr>
      <p:guideLst/>
    </p:cSldViewPr>
  </p:slideViewPr>
  <p:notesTextViewPr>
    <p:cViewPr>
      <p:scale>
        <a:sx n="1" d="1"/>
        <a:sy n="1" d="1"/>
      </p:scale>
      <p:origin x="0" y="0"/>
    </p:cViewPr>
  </p:notesTextViewPr>
  <p:sorterViewPr>
    <p:cViewPr>
      <p:scale>
        <a:sx n="66" d="100"/>
        <a:sy n="66" d="100"/>
      </p:scale>
      <p:origin x="0" y="-4696"/>
    </p:cViewPr>
  </p:sorterViewPr>
  <p:notesViewPr>
    <p:cSldViewPr snapToGrid="0">
      <p:cViewPr varScale="1">
        <p:scale>
          <a:sx n="113" d="100"/>
          <a:sy n="113" d="100"/>
        </p:scale>
        <p:origin x="4180"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rown" userId="6f8c0f671a65111d" providerId="LiveId" clId="{24CAB11B-C7E4-45DD-A7CA-402E6ED87237}"/>
    <pc:docChg chg="undo custSel addSld delSld modSld sldOrd">
      <pc:chgData name="Michael Brown" userId="6f8c0f671a65111d" providerId="LiveId" clId="{24CAB11B-C7E4-45DD-A7CA-402E6ED87237}" dt="2026-06-02T17:22:56.682" v="9" actId="47"/>
      <pc:docMkLst>
        <pc:docMk/>
      </pc:docMkLst>
      <pc:sldChg chg="delSp add del ord setBg delDesignElem">
        <pc:chgData name="Michael Brown" userId="6f8c0f671a65111d" providerId="LiveId" clId="{24CAB11B-C7E4-45DD-A7CA-402E6ED87237}" dt="2026-06-02T17:22:56.682" v="9" actId="47"/>
        <pc:sldMkLst>
          <pc:docMk/>
          <pc:sldMk cId="1756658549" sldId="256"/>
        </pc:sldMkLst>
        <pc:spChg chg="del">
          <ac:chgData name="Michael Brown" userId="6f8c0f671a65111d" providerId="LiveId" clId="{24CAB11B-C7E4-45DD-A7CA-402E6ED87237}" dt="2026-06-02T17:22:39.575" v="5"/>
          <ac:spMkLst>
            <pc:docMk/>
            <pc:sldMk cId="1756658549" sldId="256"/>
            <ac:spMk id="1035" creationId="{56651B3B-2F8A-4E48-BEA0-5D35421CE7B5}"/>
          </ac:spMkLst>
        </pc:spChg>
        <pc:spChg chg="del">
          <ac:chgData name="Michael Brown" userId="6f8c0f671a65111d" providerId="LiveId" clId="{24CAB11B-C7E4-45DD-A7CA-402E6ED87237}" dt="2026-06-02T17:22:39.575" v="5"/>
          <ac:spMkLst>
            <pc:docMk/>
            <pc:sldMk cId="1756658549" sldId="256"/>
            <ac:spMk id="1037" creationId="{112839B5-6527-4FE1-B5CA-71D5FFC47C0E}"/>
          </ac:spMkLst>
        </pc:spChg>
        <pc:spChg chg="del">
          <ac:chgData name="Michael Brown" userId="6f8c0f671a65111d" providerId="LiveId" clId="{24CAB11B-C7E4-45DD-A7CA-402E6ED87237}" dt="2026-06-02T17:22:39.575" v="5"/>
          <ac:spMkLst>
            <pc:docMk/>
            <pc:sldMk cId="1756658549" sldId="256"/>
            <ac:spMk id="1039" creationId="{BE12D8E2-6088-4997-A8C6-1794DA9E1D48}"/>
          </ac:spMkLst>
        </pc:spChg>
        <pc:spChg chg="del">
          <ac:chgData name="Michael Brown" userId="6f8c0f671a65111d" providerId="LiveId" clId="{24CAB11B-C7E4-45DD-A7CA-402E6ED87237}" dt="2026-06-02T17:22:39.575" v="5"/>
          <ac:spMkLst>
            <pc:docMk/>
            <pc:sldMk cId="1756658549" sldId="256"/>
            <ac:spMk id="1041" creationId="{FAF10F47-1605-47C5-AE58-9062909ADA42}"/>
          </ac:spMkLst>
        </pc:spChg>
      </pc:sldChg>
      <pc:sldChg chg="add">
        <pc:chgData name="Michael Brown" userId="6f8c0f671a65111d" providerId="LiveId" clId="{24CAB11B-C7E4-45DD-A7CA-402E6ED87237}" dt="2026-06-02T17:22:53.873" v="8"/>
        <pc:sldMkLst>
          <pc:docMk/>
          <pc:sldMk cId="1325885592" sldId="257"/>
        </pc:sldMkLst>
      </pc:sldChg>
      <pc:sldChg chg="addSp delSp mod">
        <pc:chgData name="Michael Brown" userId="6f8c0f671a65111d" providerId="LiveId" clId="{24CAB11B-C7E4-45DD-A7CA-402E6ED87237}" dt="2026-06-02T17:22:24.025" v="3" actId="22"/>
        <pc:sldMkLst>
          <pc:docMk/>
          <pc:sldMk cId="63694073" sldId="2479"/>
        </pc:sldMkLst>
        <pc:spChg chg="add del">
          <ac:chgData name="Michael Brown" userId="6f8c0f671a65111d" providerId="LiveId" clId="{24CAB11B-C7E4-45DD-A7CA-402E6ED87237}" dt="2026-06-02T17:22:15.076" v="1" actId="22"/>
          <ac:spMkLst>
            <pc:docMk/>
            <pc:sldMk cId="63694073" sldId="2479"/>
            <ac:spMk id="5" creationId="{979AB767-0599-17CB-7B68-9A8E31534A7F}"/>
          </ac:spMkLst>
        </pc:spChg>
        <pc:spChg chg="add del">
          <ac:chgData name="Michael Brown" userId="6f8c0f671a65111d" providerId="LiveId" clId="{24CAB11B-C7E4-45DD-A7CA-402E6ED87237}" dt="2026-06-02T17:22:24.025" v="3" actId="22"/>
          <ac:spMkLst>
            <pc:docMk/>
            <pc:sldMk cId="63694073" sldId="2479"/>
            <ac:spMk id="7" creationId="{AF20466A-D357-6E6F-8806-CAB560E5E3A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B894B2-C807-6977-798B-28FEEEAF6515}"/>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HK" dirty="0"/>
          </a:p>
        </p:txBody>
      </p:sp>
      <p:sp>
        <p:nvSpPr>
          <p:cNvPr id="3" name="Date Placeholder 2">
            <a:extLst>
              <a:ext uri="{FF2B5EF4-FFF2-40B4-BE49-F238E27FC236}">
                <a16:creationId xmlns:a16="http://schemas.microsoft.com/office/drawing/2014/main" id="{39C6AD23-FB84-E783-DEBE-0202BBC27F73}"/>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8014DE35-FE8A-47C6-A896-37347B8EE2CA}" type="datetimeFigureOut">
              <a:rPr lang="en-HK" smtClean="0"/>
              <a:t>2/6/2026</a:t>
            </a:fld>
            <a:endParaRPr lang="en-HK" dirty="0"/>
          </a:p>
        </p:txBody>
      </p:sp>
      <p:sp>
        <p:nvSpPr>
          <p:cNvPr id="4" name="Footer Placeholder 3">
            <a:extLst>
              <a:ext uri="{FF2B5EF4-FFF2-40B4-BE49-F238E27FC236}">
                <a16:creationId xmlns:a16="http://schemas.microsoft.com/office/drawing/2014/main" id="{FC6841F2-E186-218C-468D-1EF3C370709E}"/>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HK" dirty="0"/>
          </a:p>
        </p:txBody>
      </p:sp>
      <p:sp>
        <p:nvSpPr>
          <p:cNvPr id="5" name="Slide Number Placeholder 4">
            <a:extLst>
              <a:ext uri="{FF2B5EF4-FFF2-40B4-BE49-F238E27FC236}">
                <a16:creationId xmlns:a16="http://schemas.microsoft.com/office/drawing/2014/main" id="{70A86A82-14B0-7E92-64DC-31AE0896CBF3}"/>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8B7D62C6-D156-4173-9626-0F8E445A4CCB}" type="slidenum">
              <a:rPr lang="en-HK" smtClean="0"/>
              <a:t>‹#›</a:t>
            </a:fld>
            <a:endParaRPr lang="en-HK" dirty="0"/>
          </a:p>
        </p:txBody>
      </p:sp>
    </p:spTree>
    <p:extLst>
      <p:ext uri="{BB962C8B-B14F-4D97-AF65-F5344CB8AC3E}">
        <p14:creationId xmlns:p14="http://schemas.microsoft.com/office/powerpoint/2010/main" val="15599606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AU"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0BB0C7D2-59E2-4D18-B6BF-5DBB21DAE91F}" type="datetimeFigureOut">
              <a:rPr lang="en-AU" smtClean="0"/>
              <a:t>2/06/2026</a:t>
            </a:fld>
            <a:endParaRPr lang="en-AU"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AU"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AU"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6942EE8-F5D6-4B93-A480-38126C0CC4D4}" type="slidenum">
              <a:rPr lang="en-AU" smtClean="0"/>
              <a:t>‹#›</a:t>
            </a:fld>
            <a:endParaRPr lang="en-AU" dirty="0"/>
          </a:p>
        </p:txBody>
      </p:sp>
    </p:spTree>
    <p:extLst>
      <p:ext uri="{BB962C8B-B14F-4D97-AF65-F5344CB8AC3E}">
        <p14:creationId xmlns:p14="http://schemas.microsoft.com/office/powerpoint/2010/main" val="2404374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B9EB4EE-198C-4E7B-BD93-2E98DD174006}" type="slidenum">
              <a:rPr lang="en-AU" smtClean="0"/>
              <a:pPr/>
              <a:t>‹#›</a:t>
            </a:fld>
            <a:endParaRPr lang="en-AU" dirty="0"/>
          </a:p>
        </p:txBody>
      </p:sp>
    </p:spTree>
    <p:extLst>
      <p:ext uri="{BB962C8B-B14F-4D97-AF65-F5344CB8AC3E}">
        <p14:creationId xmlns:p14="http://schemas.microsoft.com/office/powerpoint/2010/main" val="3053093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B9EB4EE-198C-4E7B-BD93-2E98DD174006}" type="slidenum">
              <a:rPr lang="en-AU" smtClean="0"/>
              <a:t>‹#›</a:t>
            </a:fld>
            <a:endParaRPr lang="en-AU" dirty="0"/>
          </a:p>
        </p:txBody>
      </p:sp>
    </p:spTree>
    <p:extLst>
      <p:ext uri="{BB962C8B-B14F-4D97-AF65-F5344CB8AC3E}">
        <p14:creationId xmlns:p14="http://schemas.microsoft.com/office/powerpoint/2010/main" val="570300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B9EB4EE-198C-4E7B-BD93-2E98DD174006}" type="slidenum">
              <a:rPr lang="en-AU" smtClean="0"/>
              <a:t>‹#›</a:t>
            </a:fld>
            <a:endParaRPr lang="en-AU" dirty="0"/>
          </a:p>
        </p:txBody>
      </p:sp>
    </p:spTree>
    <p:extLst>
      <p:ext uri="{BB962C8B-B14F-4D97-AF65-F5344CB8AC3E}">
        <p14:creationId xmlns:p14="http://schemas.microsoft.com/office/powerpoint/2010/main" val="3947995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0">
    <p:spTree>
      <p:nvGrpSpPr>
        <p:cNvPr id="1" name=""/>
        <p:cNvGrpSpPr/>
        <p:nvPr/>
      </p:nvGrpSpPr>
      <p:grpSpPr>
        <a:xfrm>
          <a:off x="0" y="0"/>
          <a:ext cx="0" cy="0"/>
          <a:chOff x="0" y="0"/>
          <a:chExt cx="0" cy="0"/>
        </a:xfrm>
      </p:grpSpPr>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64513456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B9EB4EE-198C-4E7B-BD93-2E98DD174006}" type="slidenum">
              <a:rPr lang="en-AU" smtClean="0"/>
              <a:t>‹#›</a:t>
            </a:fld>
            <a:endParaRPr lang="en-AU" dirty="0"/>
          </a:p>
        </p:txBody>
      </p:sp>
    </p:spTree>
    <p:extLst>
      <p:ext uri="{BB962C8B-B14F-4D97-AF65-F5344CB8AC3E}">
        <p14:creationId xmlns:p14="http://schemas.microsoft.com/office/powerpoint/2010/main" val="866633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B9EB4EE-198C-4E7B-BD93-2E98DD174006}" type="slidenum">
              <a:rPr lang="en-AU" smtClean="0"/>
              <a:t>‹#›</a:t>
            </a:fld>
            <a:endParaRPr lang="en-AU" dirty="0"/>
          </a:p>
        </p:txBody>
      </p:sp>
    </p:spTree>
    <p:extLst>
      <p:ext uri="{BB962C8B-B14F-4D97-AF65-F5344CB8AC3E}">
        <p14:creationId xmlns:p14="http://schemas.microsoft.com/office/powerpoint/2010/main" val="4253865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FB9EB4EE-198C-4E7B-BD93-2E98DD174006}" type="slidenum">
              <a:rPr lang="en-AU" smtClean="0"/>
              <a:t>‹#›</a:t>
            </a:fld>
            <a:endParaRPr lang="en-AU" dirty="0"/>
          </a:p>
        </p:txBody>
      </p:sp>
    </p:spTree>
    <p:extLst>
      <p:ext uri="{BB962C8B-B14F-4D97-AF65-F5344CB8AC3E}">
        <p14:creationId xmlns:p14="http://schemas.microsoft.com/office/powerpoint/2010/main" val="3768466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FB9EB4EE-198C-4E7B-BD93-2E98DD174006}" type="slidenum">
              <a:rPr lang="en-AU" smtClean="0"/>
              <a:t>‹#›</a:t>
            </a:fld>
            <a:endParaRPr lang="en-AU" dirty="0"/>
          </a:p>
        </p:txBody>
      </p:sp>
    </p:spTree>
    <p:extLst>
      <p:ext uri="{BB962C8B-B14F-4D97-AF65-F5344CB8AC3E}">
        <p14:creationId xmlns:p14="http://schemas.microsoft.com/office/powerpoint/2010/main" val="3918605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FB9EB4EE-198C-4E7B-BD93-2E98DD174006}" type="slidenum">
              <a:rPr lang="en-AU" smtClean="0"/>
              <a:t>‹#›</a:t>
            </a:fld>
            <a:endParaRPr lang="en-AU" dirty="0"/>
          </a:p>
        </p:txBody>
      </p:sp>
    </p:spTree>
    <p:extLst>
      <p:ext uri="{BB962C8B-B14F-4D97-AF65-F5344CB8AC3E}">
        <p14:creationId xmlns:p14="http://schemas.microsoft.com/office/powerpoint/2010/main" val="106478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FB9EB4EE-198C-4E7B-BD93-2E98DD174006}" type="slidenum">
              <a:rPr lang="en-AU" smtClean="0"/>
              <a:t>‹#›</a:t>
            </a:fld>
            <a:endParaRPr lang="en-AU" dirty="0"/>
          </a:p>
        </p:txBody>
      </p:sp>
    </p:spTree>
    <p:extLst>
      <p:ext uri="{BB962C8B-B14F-4D97-AF65-F5344CB8AC3E}">
        <p14:creationId xmlns:p14="http://schemas.microsoft.com/office/powerpoint/2010/main" val="2556974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FB9EB4EE-198C-4E7B-BD93-2E98DD174006}" type="slidenum">
              <a:rPr lang="en-AU" smtClean="0"/>
              <a:t>‹#›</a:t>
            </a:fld>
            <a:endParaRPr lang="en-AU" dirty="0"/>
          </a:p>
        </p:txBody>
      </p:sp>
    </p:spTree>
    <p:extLst>
      <p:ext uri="{BB962C8B-B14F-4D97-AF65-F5344CB8AC3E}">
        <p14:creationId xmlns:p14="http://schemas.microsoft.com/office/powerpoint/2010/main" val="3136191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C561BD-BABC-4DA1-9699-5CD20E0FE6EB}" type="datetimeFigureOut">
              <a:rPr lang="en-AU" smtClean="0"/>
              <a:t>2/06/2026</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FB9EB4EE-198C-4E7B-BD93-2E98DD174006}" type="slidenum">
              <a:rPr lang="en-AU" smtClean="0"/>
              <a:t>‹#›</a:t>
            </a:fld>
            <a:endParaRPr lang="en-AU" dirty="0"/>
          </a:p>
        </p:txBody>
      </p:sp>
    </p:spTree>
    <p:extLst>
      <p:ext uri="{BB962C8B-B14F-4D97-AF65-F5344CB8AC3E}">
        <p14:creationId xmlns:p14="http://schemas.microsoft.com/office/powerpoint/2010/main" val="2917466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C561BD-BABC-4DA1-9699-5CD20E0FE6EB}" type="datetimeFigureOut">
              <a:rPr lang="en-AU" smtClean="0"/>
              <a:t>2/06/2026</a:t>
            </a:fld>
            <a:endParaRPr lang="en-AU"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EB4EE-198C-4E7B-BD93-2E98DD174006}" type="slidenum">
              <a:rPr lang="en-AU" smtClean="0"/>
              <a:t>‹#›</a:t>
            </a:fld>
            <a:endParaRPr lang="en-AU" dirty="0"/>
          </a:p>
        </p:txBody>
      </p:sp>
      <p:pic>
        <p:nvPicPr>
          <p:cNvPr id="7" name="Picture 6">
            <a:extLst>
              <a:ext uri="{FF2B5EF4-FFF2-40B4-BE49-F238E27FC236}">
                <a16:creationId xmlns:a16="http://schemas.microsoft.com/office/drawing/2014/main" id="{D95F2D53-0D9A-3CFE-AAAB-54F31B87D075}"/>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spTree>
    <p:extLst>
      <p:ext uri="{BB962C8B-B14F-4D97-AF65-F5344CB8AC3E}">
        <p14:creationId xmlns:p14="http://schemas.microsoft.com/office/powerpoint/2010/main" val="883320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www.palmdalewater.org/wp-content/uploads/2025/06/2025_PHG_Report_Final_Web.pdf"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1.pn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hyperlink" Target="https://iris.who.int/server/api/core/bitstreams/69c17edd-ee26-425b-9d34-33799377e886/content" TargetMode="Externa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9.pn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hyperlink" Target="https://www.hrw.org/report/2016/04/06/nepotism-and-neglect/failing-response-arsenic-drinking-water-bangladeshs-rural" TargetMode="External"/><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iris.who.int/server/api/core/bitstreams/db157677-fc42-4ed4-bac7-9eb0a026e668/content"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s://www.unicef.org/media/91296/file/UNICEF-WHO-Arsenic-Primer.pdf" TargetMode="External"/><Relationship Id="rId4" Type="http://schemas.openxmlformats.org/officeDocument/2006/relationships/hyperlink" Target="https://www.hrw.org/report/2016/04/06/nepotism-and-neglect/failing-response-arsenic-drinking-water-bangladeshs-rural"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iris.who.int/server/api/core/bitstreams/db157677-fc42-4ed4-bac7-9eb0a026e668/content" TargetMode="External"/><Relationship Id="rId3" Type="http://schemas.openxmlformats.org/officeDocument/2006/relationships/hyperlink" Target="https://doi.org/10.1126/science.aba1510" TargetMode="External"/><Relationship Id="rId7" Type="http://schemas.openxmlformats.org/officeDocument/2006/relationships/hyperlink" Target="https://www.hrw.org/report/2016/04/06/nepotism-and-neglect/failing-response-arsenic-drinking-water-bangladeshs-rural"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iris.who.int/server/api/core/bitstreams/69c17edd-ee26-425b-9d34-33799377e886/content" TargetMode="External"/><Relationship Id="rId5" Type="http://schemas.openxmlformats.org/officeDocument/2006/relationships/hyperlink" Target="http://www.palmdalewater.org/wp-content/uploads/2025/06/2025_PHG_Report_Final_Web.pdf" TargetMode="External"/><Relationship Id="rId10" Type="http://schemas.openxmlformats.org/officeDocument/2006/relationships/hyperlink" Target="https://www.nature.com/articles/s43017-024-00519-z" TargetMode="External"/><Relationship Id="rId4" Type="http://schemas.openxmlformats.org/officeDocument/2006/relationships/hyperlink" Target="https://www.who.int/news-room/fact-sheets/detail/arsenic" TargetMode="External"/><Relationship Id="rId9" Type="http://schemas.openxmlformats.org/officeDocument/2006/relationships/hyperlink" Target="https://www.unicef.org/media/91296/file/UNICEF-WHO-Arsenic-Primer.pdf"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nature.com/articles/s43017-024-00519-z"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126/science.aba1510"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WASH RAG logo">
            <a:extLst>
              <a:ext uri="{FF2B5EF4-FFF2-40B4-BE49-F238E27FC236}">
                <a16:creationId xmlns:a16="http://schemas.microsoft.com/office/drawing/2014/main" id="{6B7FB308-B736-08A8-BAA2-0202376416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8203" y="382076"/>
            <a:ext cx="3810000" cy="8858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3B959E5-2C15-65BB-2338-6083BFE03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7072" y="4764956"/>
            <a:ext cx="1921131" cy="19202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F17808B-72CA-59A1-B6ED-9474211A7553}"/>
              </a:ext>
            </a:extLst>
          </p:cNvPr>
          <p:cNvSpPr txBox="1"/>
          <p:nvPr/>
        </p:nvSpPr>
        <p:spPr>
          <a:xfrm>
            <a:off x="580103" y="2300748"/>
            <a:ext cx="11031794" cy="1569660"/>
          </a:xfrm>
          <a:prstGeom prst="rect">
            <a:avLst/>
          </a:prstGeom>
          <a:noFill/>
        </p:spPr>
        <p:txBody>
          <a:bodyPr wrap="square" rtlCol="0">
            <a:spAutoFit/>
          </a:bodyPr>
          <a:lstStyle/>
          <a:p>
            <a:pPr algn="ctr"/>
            <a:r>
              <a:rPr lang="en-US" sz="4800" b="1" dirty="0">
                <a:solidFill>
                  <a:srgbClr val="0070C0"/>
                </a:solidFill>
              </a:rPr>
              <a:t>The Global Threat of Arsenic in Groundwater</a:t>
            </a:r>
          </a:p>
        </p:txBody>
      </p:sp>
      <p:sp>
        <p:nvSpPr>
          <p:cNvPr id="3" name="TextBox 2">
            <a:extLst>
              <a:ext uri="{FF2B5EF4-FFF2-40B4-BE49-F238E27FC236}">
                <a16:creationId xmlns:a16="http://schemas.microsoft.com/office/drawing/2014/main" id="{B2479F19-192F-C681-5971-ADE6BE99DFEF}"/>
              </a:ext>
            </a:extLst>
          </p:cNvPr>
          <p:cNvSpPr txBox="1"/>
          <p:nvPr/>
        </p:nvSpPr>
        <p:spPr>
          <a:xfrm>
            <a:off x="580103" y="3847723"/>
            <a:ext cx="10825316" cy="954107"/>
          </a:xfrm>
          <a:prstGeom prst="rect">
            <a:avLst/>
          </a:prstGeom>
          <a:noFill/>
        </p:spPr>
        <p:txBody>
          <a:bodyPr wrap="square" rtlCol="0">
            <a:spAutoFit/>
          </a:bodyPr>
          <a:lstStyle/>
          <a:p>
            <a:pPr algn="ctr"/>
            <a:r>
              <a:rPr lang="en-US" sz="3200" dirty="0">
                <a:solidFill>
                  <a:srgbClr val="C00000"/>
                </a:solidFill>
              </a:rPr>
              <a:t>Speaker: </a:t>
            </a:r>
            <a:r>
              <a:rPr lang="en-US" sz="3200" b="1" dirty="0">
                <a:solidFill>
                  <a:srgbClr val="C00000"/>
                </a:solidFill>
              </a:rPr>
              <a:t>Yum Keung Ip</a:t>
            </a:r>
          </a:p>
          <a:p>
            <a:pPr algn="ctr"/>
            <a:r>
              <a:rPr lang="en-US" sz="2400" dirty="0">
                <a:solidFill>
                  <a:srgbClr val="C00000"/>
                </a:solidFill>
              </a:rPr>
              <a:t>(RC Birkenhead, New Zealand</a:t>
            </a:r>
          </a:p>
        </p:txBody>
      </p:sp>
      <p:pic>
        <p:nvPicPr>
          <p:cNvPr id="5" name="Picture 4">
            <a:extLst>
              <a:ext uri="{FF2B5EF4-FFF2-40B4-BE49-F238E27FC236}">
                <a16:creationId xmlns:a16="http://schemas.microsoft.com/office/drawing/2014/main" id="{BA653E4C-3A07-9A6F-E6BB-B44094DF55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431" y="569975"/>
            <a:ext cx="2132012" cy="1005840"/>
          </a:xfrm>
          <a:prstGeom prst="rect">
            <a:avLst/>
          </a:prstGeom>
        </p:spPr>
      </p:pic>
      <p:pic>
        <p:nvPicPr>
          <p:cNvPr id="8" name="Picture 7">
            <a:extLst>
              <a:ext uri="{FF2B5EF4-FFF2-40B4-BE49-F238E27FC236}">
                <a16:creationId xmlns:a16="http://schemas.microsoft.com/office/drawing/2014/main" id="{57DEA414-2700-B2BE-A4A8-FB3C63F2A8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103" y="5280997"/>
            <a:ext cx="2447925" cy="914400"/>
          </a:xfrm>
          <a:prstGeom prst="rect">
            <a:avLst/>
          </a:prstGeom>
        </p:spPr>
      </p:pic>
    </p:spTree>
    <p:extLst>
      <p:ext uri="{BB962C8B-B14F-4D97-AF65-F5344CB8AC3E}">
        <p14:creationId xmlns:p14="http://schemas.microsoft.com/office/powerpoint/2010/main" val="1325885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0B6C83-A208-44A6-1472-E15F5D45D4E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12623" y="377693"/>
            <a:ext cx="7307658" cy="4871503"/>
          </a:xfrm>
          <a:prstGeom prst="rect">
            <a:avLst/>
          </a:prstGeom>
          <a:noFill/>
          <a:ln>
            <a:noFill/>
          </a:ln>
        </p:spPr>
      </p:pic>
      <p:sp>
        <p:nvSpPr>
          <p:cNvPr id="3" name="TextBox 2">
            <a:extLst>
              <a:ext uri="{FF2B5EF4-FFF2-40B4-BE49-F238E27FC236}">
                <a16:creationId xmlns:a16="http://schemas.microsoft.com/office/drawing/2014/main" id="{F6A75B64-13E2-EF18-7008-AA6C139F766E}"/>
              </a:ext>
            </a:extLst>
          </p:cNvPr>
          <p:cNvSpPr txBox="1"/>
          <p:nvPr/>
        </p:nvSpPr>
        <p:spPr>
          <a:xfrm>
            <a:off x="944879" y="5330283"/>
            <a:ext cx="9946641" cy="646331"/>
          </a:xfrm>
          <a:prstGeom prst="rect">
            <a:avLst/>
          </a:prstGeom>
          <a:noFill/>
        </p:spPr>
        <p:txBody>
          <a:bodyPr wrap="square" rtlCol="0">
            <a:spAutoFit/>
          </a:bodyPr>
          <a:lstStyle/>
          <a:p>
            <a:r>
              <a:rPr lang="en-NZ" b="1" dirty="0"/>
              <a:t>Global Spread of arsenic contamination in groundwater Regionally since 1970s, from early recognition in Asia and Europe to expansion in Latin America and now emerging hotspots in Africa. </a:t>
            </a:r>
          </a:p>
        </p:txBody>
      </p:sp>
    </p:spTree>
    <p:extLst>
      <p:ext uri="{BB962C8B-B14F-4D97-AF65-F5344CB8AC3E}">
        <p14:creationId xmlns:p14="http://schemas.microsoft.com/office/powerpoint/2010/main" val="1962407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87D9511-3775-EDE6-2588-284866D97832}"/>
              </a:ext>
            </a:extLst>
          </p:cNvPr>
          <p:cNvGraphicFramePr>
            <a:graphicFrameLocks noGrp="1"/>
          </p:cNvGraphicFramePr>
          <p:nvPr/>
        </p:nvGraphicFramePr>
        <p:xfrm>
          <a:off x="838199" y="701451"/>
          <a:ext cx="10515600" cy="5455097"/>
        </p:xfrm>
        <a:graphic>
          <a:graphicData uri="http://schemas.openxmlformats.org/drawingml/2006/table">
            <a:tbl>
              <a:tblPr firstRow="1" firstCol="1" bandRow="1">
                <a:tableStyleId>{5C22544A-7EE6-4342-B048-85BDC9FD1C3A}</a:tableStyleId>
              </a:tblPr>
              <a:tblGrid>
                <a:gridCol w="2628900">
                  <a:extLst>
                    <a:ext uri="{9D8B030D-6E8A-4147-A177-3AD203B41FA5}">
                      <a16:colId xmlns:a16="http://schemas.microsoft.com/office/drawing/2014/main" val="2421690034"/>
                    </a:ext>
                  </a:extLst>
                </a:gridCol>
                <a:gridCol w="2628900">
                  <a:extLst>
                    <a:ext uri="{9D8B030D-6E8A-4147-A177-3AD203B41FA5}">
                      <a16:colId xmlns:a16="http://schemas.microsoft.com/office/drawing/2014/main" val="663281522"/>
                    </a:ext>
                  </a:extLst>
                </a:gridCol>
                <a:gridCol w="2628900">
                  <a:extLst>
                    <a:ext uri="{9D8B030D-6E8A-4147-A177-3AD203B41FA5}">
                      <a16:colId xmlns:a16="http://schemas.microsoft.com/office/drawing/2014/main" val="4230714155"/>
                    </a:ext>
                  </a:extLst>
                </a:gridCol>
                <a:gridCol w="2628900">
                  <a:extLst>
                    <a:ext uri="{9D8B030D-6E8A-4147-A177-3AD203B41FA5}">
                      <a16:colId xmlns:a16="http://schemas.microsoft.com/office/drawing/2014/main" val="2699102183"/>
                    </a:ext>
                  </a:extLst>
                </a:gridCol>
              </a:tblGrid>
              <a:tr h="0">
                <a:tc>
                  <a:txBody>
                    <a:bodyPr/>
                    <a:lstStyle/>
                    <a:p>
                      <a:pPr>
                        <a:lnSpc>
                          <a:spcPct val="115000"/>
                        </a:lnSpc>
                        <a:spcAft>
                          <a:spcPts val="800"/>
                        </a:spcAft>
                        <a:buNone/>
                      </a:pPr>
                      <a:r>
                        <a:rPr lang="en-NZ" sz="2400" kern="0" dirty="0">
                          <a:effectLst/>
                        </a:rPr>
                        <a:t>Decade</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Estimated Population Exposed</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Key Regions</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Notes</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extLst>
                  <a:ext uri="{0D108BD9-81ED-4DB2-BD59-A6C34878D82A}">
                    <a16:rowId xmlns:a16="http://schemas.microsoft.com/office/drawing/2014/main" val="2585787367"/>
                  </a:ext>
                </a:extLst>
              </a:tr>
              <a:tr h="0">
                <a:tc>
                  <a:txBody>
                    <a:bodyPr/>
                    <a:lstStyle/>
                    <a:p>
                      <a:pPr>
                        <a:lnSpc>
                          <a:spcPct val="115000"/>
                        </a:lnSpc>
                        <a:spcAft>
                          <a:spcPts val="800"/>
                        </a:spcAft>
                        <a:buNone/>
                      </a:pPr>
                      <a:r>
                        <a:rPr lang="en-NZ" sz="2400" kern="0" dirty="0">
                          <a:effectLst/>
                        </a:rPr>
                        <a:t>1970s–1980s</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~10–20 million</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Bangladesh, India, Hungary</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Early recognition; limited testing.</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extLst>
                  <a:ext uri="{0D108BD9-81ED-4DB2-BD59-A6C34878D82A}">
                    <a16:rowId xmlns:a16="http://schemas.microsoft.com/office/drawing/2014/main" val="589561520"/>
                  </a:ext>
                </a:extLst>
              </a:tr>
              <a:tr h="0">
                <a:tc>
                  <a:txBody>
                    <a:bodyPr/>
                    <a:lstStyle/>
                    <a:p>
                      <a:pPr>
                        <a:lnSpc>
                          <a:spcPct val="115000"/>
                        </a:lnSpc>
                        <a:spcAft>
                          <a:spcPts val="800"/>
                        </a:spcAft>
                        <a:buNone/>
                      </a:pPr>
                      <a:r>
                        <a:rPr lang="en-NZ" sz="2400" kern="0" dirty="0">
                          <a:effectLst/>
                        </a:rPr>
                        <a:t>1990s</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~40–60 million</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Bangladesh, India, China</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Asia crisis emerges; WHO involvement.</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extLst>
                  <a:ext uri="{0D108BD9-81ED-4DB2-BD59-A6C34878D82A}">
                    <a16:rowId xmlns:a16="http://schemas.microsoft.com/office/drawing/2014/main" val="2172016924"/>
                  </a:ext>
                </a:extLst>
              </a:tr>
              <a:tr h="0">
                <a:tc>
                  <a:txBody>
                    <a:bodyPr/>
                    <a:lstStyle/>
                    <a:p>
                      <a:pPr>
                        <a:lnSpc>
                          <a:spcPct val="115000"/>
                        </a:lnSpc>
                        <a:spcAft>
                          <a:spcPts val="800"/>
                        </a:spcAft>
                        <a:buNone/>
                      </a:pPr>
                      <a:r>
                        <a:rPr lang="en-NZ" sz="2400" kern="0" dirty="0">
                          <a:effectLst/>
                        </a:rPr>
                        <a:t>2000s–2010s</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~100–150 million</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South &amp; Southeast Asia, Latin America</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Expansion to Vietnam, Cambodia, Argentina, Chile.</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extLst>
                  <a:ext uri="{0D108BD9-81ED-4DB2-BD59-A6C34878D82A}">
                    <a16:rowId xmlns:a16="http://schemas.microsoft.com/office/drawing/2014/main" val="548225564"/>
                  </a:ext>
                </a:extLst>
              </a:tr>
              <a:tr h="0">
                <a:tc>
                  <a:txBody>
                    <a:bodyPr/>
                    <a:lstStyle/>
                    <a:p>
                      <a:pPr>
                        <a:lnSpc>
                          <a:spcPct val="115000"/>
                        </a:lnSpc>
                        <a:spcAft>
                          <a:spcPts val="800"/>
                        </a:spcAft>
                        <a:buNone/>
                      </a:pPr>
                      <a:r>
                        <a:rPr lang="en-NZ" sz="2400" kern="0" dirty="0">
                          <a:effectLst/>
                        </a:rPr>
                        <a:t>2020s+</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~200–300 million</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Asia, Latin America, Africa</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400" kern="0" dirty="0">
                          <a:effectLst/>
                        </a:rPr>
                        <a:t>Africa emerging; climate-driven groundwater use increases.</a:t>
                      </a:r>
                      <a:endParaRPr lang="en-NZ" sz="24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extLst>
                  <a:ext uri="{0D108BD9-81ED-4DB2-BD59-A6C34878D82A}">
                    <a16:rowId xmlns:a16="http://schemas.microsoft.com/office/drawing/2014/main" val="828981085"/>
                  </a:ext>
                </a:extLst>
              </a:tr>
            </a:tbl>
          </a:graphicData>
        </a:graphic>
      </p:graphicFrame>
      <p:sp>
        <p:nvSpPr>
          <p:cNvPr id="3" name="TextBox 2">
            <a:extLst>
              <a:ext uri="{FF2B5EF4-FFF2-40B4-BE49-F238E27FC236}">
                <a16:creationId xmlns:a16="http://schemas.microsoft.com/office/drawing/2014/main" id="{06894DEB-0143-1CC7-D180-0FCB4118117D}"/>
              </a:ext>
            </a:extLst>
          </p:cNvPr>
          <p:cNvSpPr txBox="1"/>
          <p:nvPr/>
        </p:nvSpPr>
        <p:spPr>
          <a:xfrm>
            <a:off x="4075521" y="6156548"/>
            <a:ext cx="4040955" cy="369332"/>
          </a:xfrm>
          <a:prstGeom prst="rect">
            <a:avLst/>
          </a:prstGeom>
          <a:noFill/>
        </p:spPr>
        <p:txBody>
          <a:bodyPr wrap="square" rtlCol="0">
            <a:spAutoFit/>
          </a:bodyPr>
          <a:lstStyle/>
          <a:p>
            <a:pPr algn="ctr"/>
            <a:r>
              <a:rPr lang="en-NZ" b="1" dirty="0"/>
              <a:t>Global Population Exposure by Decade</a:t>
            </a:r>
            <a:endParaRPr lang="en-NZ" dirty="0"/>
          </a:p>
        </p:txBody>
      </p:sp>
    </p:spTree>
    <p:extLst>
      <p:ext uri="{BB962C8B-B14F-4D97-AF65-F5344CB8AC3E}">
        <p14:creationId xmlns:p14="http://schemas.microsoft.com/office/powerpoint/2010/main" val="3510495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661E5A-FC81-141A-0F20-87EACAA1F2B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48577" y="423295"/>
            <a:ext cx="7441472" cy="4960707"/>
          </a:xfrm>
          <a:prstGeom prst="rect">
            <a:avLst/>
          </a:prstGeom>
          <a:noFill/>
          <a:ln>
            <a:noFill/>
          </a:ln>
        </p:spPr>
      </p:pic>
      <p:sp>
        <p:nvSpPr>
          <p:cNvPr id="3" name="TextBox 2">
            <a:extLst>
              <a:ext uri="{FF2B5EF4-FFF2-40B4-BE49-F238E27FC236}">
                <a16:creationId xmlns:a16="http://schemas.microsoft.com/office/drawing/2014/main" id="{D2422338-4F31-10BF-DE89-994B6E4DF464}"/>
              </a:ext>
            </a:extLst>
          </p:cNvPr>
          <p:cNvSpPr txBox="1"/>
          <p:nvPr/>
        </p:nvSpPr>
        <p:spPr>
          <a:xfrm>
            <a:off x="914400" y="5466080"/>
            <a:ext cx="10200640" cy="646331"/>
          </a:xfrm>
          <a:prstGeom prst="rect">
            <a:avLst/>
          </a:prstGeom>
          <a:noFill/>
        </p:spPr>
        <p:txBody>
          <a:bodyPr wrap="square" rtlCol="0">
            <a:spAutoFit/>
          </a:bodyPr>
          <a:lstStyle/>
          <a:p>
            <a:r>
              <a:rPr lang="en-NZ" dirty="0"/>
              <a:t>the </a:t>
            </a:r>
            <a:r>
              <a:rPr lang="en-NZ" b="1" dirty="0"/>
              <a:t>enhanced timeline map</a:t>
            </a:r>
            <a:r>
              <a:rPr lang="en-NZ" dirty="0"/>
              <a:t> with population exposure overlays you requested — it visually combines both the </a:t>
            </a:r>
            <a:r>
              <a:rPr lang="en-NZ" b="1" dirty="0"/>
              <a:t>geographic spread</a:t>
            </a:r>
            <a:r>
              <a:rPr lang="en-NZ" dirty="0"/>
              <a:t> and </a:t>
            </a:r>
            <a:r>
              <a:rPr lang="en-NZ" b="1" dirty="0"/>
              <a:t>growth in affected population</a:t>
            </a:r>
            <a:r>
              <a:rPr lang="en-NZ" dirty="0"/>
              <a:t> across decades</a:t>
            </a:r>
          </a:p>
        </p:txBody>
      </p:sp>
    </p:spTree>
    <p:extLst>
      <p:ext uri="{BB962C8B-B14F-4D97-AF65-F5344CB8AC3E}">
        <p14:creationId xmlns:p14="http://schemas.microsoft.com/office/powerpoint/2010/main" val="662594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171481D-FD5C-88AC-4753-09546D2750FB}"/>
              </a:ext>
            </a:extLst>
          </p:cNvPr>
          <p:cNvGraphicFramePr>
            <a:graphicFrameLocks noGrp="1"/>
          </p:cNvGraphicFramePr>
          <p:nvPr/>
        </p:nvGraphicFramePr>
        <p:xfrm>
          <a:off x="706120" y="251111"/>
          <a:ext cx="10515600" cy="4911344"/>
        </p:xfrm>
        <a:graphic>
          <a:graphicData uri="http://schemas.openxmlformats.org/drawingml/2006/table">
            <a:tbl>
              <a:tblPr firstRow="1" firstCol="1" bandRow="1">
                <a:tableStyleId>{5C22544A-7EE6-4342-B048-85BDC9FD1C3A}</a:tableStyleId>
              </a:tblPr>
              <a:tblGrid>
                <a:gridCol w="2321560">
                  <a:extLst>
                    <a:ext uri="{9D8B030D-6E8A-4147-A177-3AD203B41FA5}">
                      <a16:colId xmlns:a16="http://schemas.microsoft.com/office/drawing/2014/main" val="2550661061"/>
                    </a:ext>
                  </a:extLst>
                </a:gridCol>
                <a:gridCol w="2092960">
                  <a:extLst>
                    <a:ext uri="{9D8B030D-6E8A-4147-A177-3AD203B41FA5}">
                      <a16:colId xmlns:a16="http://schemas.microsoft.com/office/drawing/2014/main" val="2741107370"/>
                    </a:ext>
                  </a:extLst>
                </a:gridCol>
                <a:gridCol w="3472180">
                  <a:extLst>
                    <a:ext uri="{9D8B030D-6E8A-4147-A177-3AD203B41FA5}">
                      <a16:colId xmlns:a16="http://schemas.microsoft.com/office/drawing/2014/main" val="662864602"/>
                    </a:ext>
                  </a:extLst>
                </a:gridCol>
                <a:gridCol w="2628900">
                  <a:extLst>
                    <a:ext uri="{9D8B030D-6E8A-4147-A177-3AD203B41FA5}">
                      <a16:colId xmlns:a16="http://schemas.microsoft.com/office/drawing/2014/main" val="2115911659"/>
                    </a:ext>
                  </a:extLst>
                </a:gridCol>
              </a:tblGrid>
              <a:tr h="0">
                <a:tc>
                  <a:txBody>
                    <a:bodyPr/>
                    <a:lstStyle/>
                    <a:p>
                      <a:pPr algn="ctr">
                        <a:lnSpc>
                          <a:spcPct val="115000"/>
                        </a:lnSpc>
                        <a:spcAft>
                          <a:spcPts val="800"/>
                        </a:spcAft>
                        <a:buNone/>
                      </a:pPr>
                      <a:r>
                        <a:rPr lang="en-NZ" sz="2000" kern="0" dirty="0">
                          <a:effectLst/>
                        </a:rPr>
                        <a:t>Projected Exposure Scenarios (2020s–2050) Scenario</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NZ" sz="2000" kern="0" dirty="0">
                          <a:effectLst/>
                        </a:rPr>
                        <a:t>Estimated Exposure by 2050</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NZ" sz="2000" kern="0" dirty="0">
                          <a:effectLst/>
                        </a:rPr>
                        <a:t>Key Drivers</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NZ" sz="2000" kern="0" dirty="0">
                          <a:effectLst/>
                        </a:rPr>
                        <a:t>Notes</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extLst>
                  <a:ext uri="{0D108BD9-81ED-4DB2-BD59-A6C34878D82A}">
                    <a16:rowId xmlns:a16="http://schemas.microsoft.com/office/drawing/2014/main" val="2989882347"/>
                  </a:ext>
                </a:extLst>
              </a:tr>
              <a:tr h="0">
                <a:tc>
                  <a:txBody>
                    <a:bodyPr/>
                    <a:lstStyle/>
                    <a:p>
                      <a:pPr>
                        <a:lnSpc>
                          <a:spcPct val="115000"/>
                        </a:lnSpc>
                        <a:spcAft>
                          <a:spcPts val="800"/>
                        </a:spcAft>
                        <a:buNone/>
                      </a:pPr>
                      <a:r>
                        <a:rPr lang="en-NZ" sz="2000" kern="0" dirty="0">
                          <a:effectLst/>
                        </a:rPr>
                        <a:t>Moderate Climate Stress</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000" kern="0" dirty="0">
                          <a:effectLst/>
                        </a:rPr>
                        <a:t>~350–400 million</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000" kern="0" dirty="0">
                          <a:effectLst/>
                        </a:rPr>
                        <a:t>Gradual groundwater expansion, partial mitigation success</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000" kern="0" dirty="0">
                          <a:effectLst/>
                        </a:rPr>
                        <a:t>Asia remains dominant; Africa and Latin America continue rising.</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extLst>
                  <a:ext uri="{0D108BD9-81ED-4DB2-BD59-A6C34878D82A}">
                    <a16:rowId xmlns:a16="http://schemas.microsoft.com/office/drawing/2014/main" val="2122398725"/>
                  </a:ext>
                </a:extLst>
              </a:tr>
              <a:tr h="0">
                <a:tc>
                  <a:txBody>
                    <a:bodyPr/>
                    <a:lstStyle/>
                    <a:p>
                      <a:pPr>
                        <a:lnSpc>
                          <a:spcPct val="115000"/>
                        </a:lnSpc>
                        <a:spcAft>
                          <a:spcPts val="800"/>
                        </a:spcAft>
                        <a:buNone/>
                      </a:pPr>
                      <a:r>
                        <a:rPr lang="en-NZ" sz="2000" kern="0" dirty="0">
                          <a:effectLst/>
                        </a:rPr>
                        <a:t>Severe Drought &amp; Over‑Extraction</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000" kern="0" dirty="0">
                          <a:effectLst/>
                        </a:rPr>
                        <a:t>~450–500 million</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000" kern="0" dirty="0">
                          <a:effectLst/>
                        </a:rPr>
                        <a:t>Deep aquifer drilling, reduced surface water, falling water table, redox shift, rising pH &amp; ion competition, hydraulic effects, Limited testing</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000" kern="0" dirty="0">
                          <a:effectLst/>
                        </a:rPr>
                        <a:t>New hotspots likely in Sub‑Saharan Africa and Central Asia.</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extLst>
                  <a:ext uri="{0D108BD9-81ED-4DB2-BD59-A6C34878D82A}">
                    <a16:rowId xmlns:a16="http://schemas.microsoft.com/office/drawing/2014/main" val="4064301597"/>
                  </a:ext>
                </a:extLst>
              </a:tr>
              <a:tr h="0">
                <a:tc>
                  <a:txBody>
                    <a:bodyPr/>
                    <a:lstStyle/>
                    <a:p>
                      <a:pPr>
                        <a:lnSpc>
                          <a:spcPct val="115000"/>
                        </a:lnSpc>
                        <a:spcAft>
                          <a:spcPts val="800"/>
                        </a:spcAft>
                        <a:buNone/>
                      </a:pPr>
                      <a:r>
                        <a:rPr lang="en-NZ" sz="2000" kern="0" dirty="0">
                          <a:effectLst/>
                        </a:rPr>
                        <a:t>Aggressive Mitigation &amp; Monitoring</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000" kern="0" dirty="0">
                          <a:effectLst/>
                        </a:rPr>
                        <a:t>~200–250 million</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000" kern="0" dirty="0">
                          <a:effectLst/>
                        </a:rPr>
                        <a:t>Widespread well testing, alternative water sources</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NZ" sz="2000" kern="0" dirty="0">
                          <a:effectLst/>
                        </a:rPr>
                        <a:t>Decline possible if safe‑water programs scale globally.</a:t>
                      </a:r>
                      <a:endParaRPr lang="en-NZ" sz="2000" kern="100" dirty="0">
                        <a:effectLst/>
                        <a:latin typeface="Aptos" panose="020B0004020202020204" pitchFamily="34" charset="0"/>
                        <a:ea typeface="PMingLiU" panose="02020500000000000000" pitchFamily="18" charset="-120"/>
                        <a:cs typeface="Times New Roman" panose="02020603050405020304" pitchFamily="18" charset="0"/>
                      </a:endParaRPr>
                    </a:p>
                  </a:txBody>
                  <a:tcPr marL="9525" marR="9525" marT="9525" marB="9525" anchor="ctr"/>
                </a:tc>
                <a:extLst>
                  <a:ext uri="{0D108BD9-81ED-4DB2-BD59-A6C34878D82A}">
                    <a16:rowId xmlns:a16="http://schemas.microsoft.com/office/drawing/2014/main" val="2174451176"/>
                  </a:ext>
                </a:extLst>
              </a:tr>
            </a:tbl>
          </a:graphicData>
        </a:graphic>
      </p:graphicFrame>
      <p:sp>
        <p:nvSpPr>
          <p:cNvPr id="3" name="TextBox 2">
            <a:extLst>
              <a:ext uri="{FF2B5EF4-FFF2-40B4-BE49-F238E27FC236}">
                <a16:creationId xmlns:a16="http://schemas.microsoft.com/office/drawing/2014/main" id="{781179B0-08A0-CB94-B944-1707018A64BC}"/>
              </a:ext>
            </a:extLst>
          </p:cNvPr>
          <p:cNvSpPr txBox="1"/>
          <p:nvPr/>
        </p:nvSpPr>
        <p:spPr>
          <a:xfrm>
            <a:off x="706120" y="5271801"/>
            <a:ext cx="10591800" cy="1477328"/>
          </a:xfrm>
          <a:prstGeom prst="rect">
            <a:avLst/>
          </a:prstGeom>
          <a:noFill/>
        </p:spPr>
        <p:txBody>
          <a:bodyPr wrap="square" rtlCol="0">
            <a:spAutoFit/>
          </a:bodyPr>
          <a:lstStyle/>
          <a:p>
            <a:pPr lvl="0"/>
            <a:r>
              <a:rPr lang="en-NZ" b="1" dirty="0"/>
              <a:t>Without intervention</a:t>
            </a:r>
            <a:r>
              <a:rPr lang="en-NZ" dirty="0"/>
              <a:t>, exposure could </a:t>
            </a:r>
            <a:r>
              <a:rPr lang="en-NZ" b="1" dirty="0"/>
              <a:t>double by mid‑century</a:t>
            </a:r>
            <a:r>
              <a:rPr lang="en-NZ" dirty="0"/>
              <a:t>, driven by climate‑induced water scarcity and deeper well drilling.</a:t>
            </a:r>
          </a:p>
          <a:p>
            <a:pPr lvl="0"/>
            <a:r>
              <a:rPr lang="en-NZ" b="1" dirty="0"/>
              <a:t>Mitigation efforts</a:t>
            </a:r>
            <a:r>
              <a:rPr lang="en-NZ" dirty="0"/>
              <a:t>—such as public awareness through education, community testing, rainwater harvesting, and aquifer management—could halve the risk.</a:t>
            </a:r>
          </a:p>
          <a:p>
            <a:pPr lvl="0"/>
            <a:r>
              <a:rPr lang="en-NZ" b="1" dirty="0"/>
              <a:t>Africa and South Asia</a:t>
            </a:r>
            <a:r>
              <a:rPr lang="en-NZ" dirty="0"/>
              <a:t> will remain the most vulnerable regions under all scenarios.</a:t>
            </a:r>
          </a:p>
        </p:txBody>
      </p:sp>
    </p:spTree>
    <p:extLst>
      <p:ext uri="{BB962C8B-B14F-4D97-AF65-F5344CB8AC3E}">
        <p14:creationId xmlns:p14="http://schemas.microsoft.com/office/powerpoint/2010/main" val="1288044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EB9958-662D-7607-95DA-C0BF1712298F}"/>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191657" y="492759"/>
            <a:ext cx="7521303" cy="5014202"/>
          </a:xfrm>
          <a:prstGeom prst="rect">
            <a:avLst/>
          </a:prstGeom>
          <a:noFill/>
          <a:ln>
            <a:noFill/>
          </a:ln>
        </p:spPr>
      </p:pic>
      <p:sp>
        <p:nvSpPr>
          <p:cNvPr id="3" name="TextBox 2">
            <a:extLst>
              <a:ext uri="{FF2B5EF4-FFF2-40B4-BE49-F238E27FC236}">
                <a16:creationId xmlns:a16="http://schemas.microsoft.com/office/drawing/2014/main" id="{6155C47C-4BA5-60E5-FAEF-46194FB1647A}"/>
              </a:ext>
            </a:extLst>
          </p:cNvPr>
          <p:cNvSpPr txBox="1"/>
          <p:nvPr/>
        </p:nvSpPr>
        <p:spPr>
          <a:xfrm>
            <a:off x="1209040" y="5466080"/>
            <a:ext cx="10403840" cy="646331"/>
          </a:xfrm>
          <a:prstGeom prst="rect">
            <a:avLst/>
          </a:prstGeom>
          <a:noFill/>
        </p:spPr>
        <p:txBody>
          <a:bodyPr wrap="square" rtlCol="0">
            <a:spAutoFit/>
          </a:bodyPr>
          <a:lstStyle/>
          <a:p>
            <a:r>
              <a:rPr lang="en-NZ" dirty="0"/>
              <a:t>Country examples embedded directly into the decision boxes — to demonstrate how nations align with the strategies based on their contamination scale and resource levels</a:t>
            </a:r>
          </a:p>
        </p:txBody>
      </p:sp>
    </p:spTree>
    <p:extLst>
      <p:ext uri="{BB962C8B-B14F-4D97-AF65-F5344CB8AC3E}">
        <p14:creationId xmlns:p14="http://schemas.microsoft.com/office/powerpoint/2010/main" val="3967661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odify Africa No Intervention line to interrupted style">
            <a:extLst>
              <a:ext uri="{FF2B5EF4-FFF2-40B4-BE49-F238E27FC236}">
                <a16:creationId xmlns:a16="http://schemas.microsoft.com/office/drawing/2014/main" id="{C66B4042-C4B6-F5ED-9DE6-351F38122A9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78051" y="234176"/>
            <a:ext cx="7812359" cy="52082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AABE343-E217-6791-5944-D1F073CC8619}"/>
              </a:ext>
            </a:extLst>
          </p:cNvPr>
          <p:cNvSpPr txBox="1"/>
          <p:nvPr/>
        </p:nvSpPr>
        <p:spPr>
          <a:xfrm>
            <a:off x="1001485" y="5577840"/>
            <a:ext cx="10189029" cy="923330"/>
          </a:xfrm>
          <a:prstGeom prst="rect">
            <a:avLst/>
          </a:prstGeom>
          <a:noFill/>
        </p:spPr>
        <p:txBody>
          <a:bodyPr wrap="square" rtlCol="0">
            <a:spAutoFit/>
          </a:bodyPr>
          <a:lstStyle/>
          <a:p>
            <a:r>
              <a:rPr lang="en-US" dirty="0"/>
              <a:t>Africa’s exposure trajectory diverges sharply depending on intervention. The dashed “No Intervention” path shows instability and rising risk, while the solid mitigation path demonstrates how proactive action can halve exposure by 2050.</a:t>
            </a:r>
            <a:endParaRPr lang="en-NZ" dirty="0"/>
          </a:p>
        </p:txBody>
      </p:sp>
    </p:spTree>
    <p:extLst>
      <p:ext uri="{BB962C8B-B14F-4D97-AF65-F5344CB8AC3E}">
        <p14:creationId xmlns:p14="http://schemas.microsoft.com/office/powerpoint/2010/main" val="2690426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B40B5-FDA1-B5D9-BE01-E9B6F356391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9E75E77-B9E8-C85A-DAA4-C28D66D8D69C}"/>
              </a:ext>
            </a:extLst>
          </p:cNvPr>
          <p:cNvSpPr txBox="1"/>
          <p:nvPr/>
        </p:nvSpPr>
        <p:spPr>
          <a:xfrm>
            <a:off x="5671828" y="1589314"/>
            <a:ext cx="6353395" cy="4708981"/>
          </a:xfrm>
          <a:prstGeom prst="rect">
            <a:avLst/>
          </a:prstGeom>
          <a:noFill/>
        </p:spPr>
        <p:txBody>
          <a:bodyPr wrap="square" rtlCol="0">
            <a:spAutoFit/>
          </a:bodyPr>
          <a:lstStyle/>
          <a:p>
            <a:pPr algn="ctr"/>
            <a:r>
              <a:rPr lang="en-US" sz="2400" b="1" dirty="0">
                <a:solidFill>
                  <a:srgbClr val="00B050"/>
                </a:solidFill>
              </a:rPr>
              <a:t>The Global Threat of Arsenic in Ground Water</a:t>
            </a:r>
          </a:p>
          <a:p>
            <a:endParaRPr lang="en-US" b="1" dirty="0"/>
          </a:p>
          <a:p>
            <a:pPr marL="457200" indent="-457200">
              <a:buFontTx/>
              <a:buChar char="-"/>
            </a:pPr>
            <a:r>
              <a:rPr lang="en-US" sz="2400" b="1" dirty="0">
                <a:solidFill>
                  <a:schemeClr val="bg1">
                    <a:lumMod val="85000"/>
                  </a:schemeClr>
                </a:solidFill>
              </a:rPr>
              <a:t>Global Threat of Ground Water Threat –  </a:t>
            </a:r>
            <a:r>
              <a:rPr lang="en-US" altLang="zh-CN" sz="2400" b="1" dirty="0">
                <a:solidFill>
                  <a:schemeClr val="bg1">
                    <a:lumMod val="85000"/>
                  </a:schemeClr>
                </a:solidFill>
              </a:rPr>
              <a:t>accelerating global crisis like Water Scarcity</a:t>
            </a:r>
          </a:p>
          <a:p>
            <a:pPr marL="457200" indent="-457200">
              <a:buFontTx/>
              <a:buChar char="-"/>
            </a:pPr>
            <a:r>
              <a:rPr lang="en-US" sz="2400" b="1" dirty="0"/>
              <a:t>Health Impacts of Water Contaminants – </a:t>
            </a:r>
            <a:br>
              <a:rPr lang="en-US" sz="2400" b="1" dirty="0"/>
            </a:br>
            <a:r>
              <a:rPr lang="en-US" sz="2400" b="1" dirty="0"/>
              <a:t>in general, and specific on ARSENIC</a:t>
            </a:r>
          </a:p>
          <a:p>
            <a:pPr marL="457200" indent="-457200">
              <a:buFontTx/>
              <a:buChar char="-"/>
            </a:pPr>
            <a:r>
              <a:rPr lang="en-US" altLang="zh-CN" sz="2400" b="1" dirty="0">
                <a:solidFill>
                  <a:schemeClr val="bg1">
                    <a:lumMod val="85000"/>
                  </a:schemeClr>
                </a:solidFill>
              </a:rPr>
              <a:t>Water Treatment Trial Pilots (Thailand, Vietnam &amp; Bangladesh) – 1st Phase</a:t>
            </a:r>
          </a:p>
          <a:p>
            <a:pPr marL="457200" indent="-457200">
              <a:buFontTx/>
              <a:buChar char="-"/>
            </a:pPr>
            <a:r>
              <a:rPr lang="en-US" altLang="zh-CN" sz="2400" b="1" dirty="0">
                <a:solidFill>
                  <a:schemeClr val="bg1">
                    <a:lumMod val="85000"/>
                  </a:schemeClr>
                </a:solidFill>
              </a:rPr>
              <a:t>The Proposed Ground Water Arsenic Mitigation Humanitarian Program – 2</a:t>
            </a:r>
            <a:r>
              <a:rPr lang="en-US" altLang="zh-CN" sz="2400" b="1" baseline="30000" dirty="0">
                <a:solidFill>
                  <a:schemeClr val="bg1">
                    <a:lumMod val="85000"/>
                  </a:schemeClr>
                </a:solidFill>
              </a:rPr>
              <a:t>nd</a:t>
            </a:r>
            <a:r>
              <a:rPr lang="en-US" altLang="zh-CN" sz="2400" b="1" dirty="0">
                <a:solidFill>
                  <a:schemeClr val="bg1">
                    <a:lumMod val="85000"/>
                  </a:schemeClr>
                </a:solidFill>
              </a:rPr>
              <a:t> Phase</a:t>
            </a:r>
          </a:p>
          <a:p>
            <a:pPr marL="457200" indent="-457200">
              <a:buFontTx/>
              <a:buChar char="-"/>
            </a:pPr>
            <a:r>
              <a:rPr lang="en-US" altLang="zh-CN" sz="2400" b="1" dirty="0">
                <a:solidFill>
                  <a:schemeClr val="bg1">
                    <a:lumMod val="85000"/>
                  </a:schemeClr>
                </a:solidFill>
              </a:rPr>
              <a:t>Our CAT-Arsenic Technology</a:t>
            </a:r>
          </a:p>
          <a:p>
            <a:endParaRPr lang="en-US" altLang="zh-CN" b="1" dirty="0"/>
          </a:p>
        </p:txBody>
      </p:sp>
      <p:sp>
        <p:nvSpPr>
          <p:cNvPr id="9" name="Slide Number Placeholder 8">
            <a:extLst>
              <a:ext uri="{FF2B5EF4-FFF2-40B4-BE49-F238E27FC236}">
                <a16:creationId xmlns:a16="http://schemas.microsoft.com/office/drawing/2014/main" id="{C6039C09-E927-847E-2868-3864605942DB}"/>
              </a:ext>
            </a:extLst>
          </p:cNvPr>
          <p:cNvSpPr>
            <a:spLocks noGrp="1"/>
          </p:cNvSpPr>
          <p:nvPr>
            <p:ph type="sldNum" sz="quarter" idx="12"/>
          </p:nvPr>
        </p:nvSpPr>
        <p:spPr/>
        <p:txBody>
          <a:bodyPr/>
          <a:lstStyle/>
          <a:p>
            <a:fld id="{92799E03-454D-4577-83C9-BB06FA9BD0A1}" type="slidenum">
              <a:rPr lang="en-US" smtClean="0"/>
              <a:t>16</a:t>
            </a:fld>
            <a:endParaRPr lang="en-US" dirty="0"/>
          </a:p>
        </p:txBody>
      </p:sp>
      <p:pic>
        <p:nvPicPr>
          <p:cNvPr id="6" name="Picture 5">
            <a:extLst>
              <a:ext uri="{FF2B5EF4-FFF2-40B4-BE49-F238E27FC236}">
                <a16:creationId xmlns:a16="http://schemas.microsoft.com/office/drawing/2014/main" id="{1DC44918-F431-1683-F5F8-B0837D3A376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7778" r="16508"/>
          <a:stretch/>
        </p:blipFill>
        <p:spPr>
          <a:xfrm>
            <a:off x="9524" y="0"/>
            <a:ext cx="5192485" cy="6858000"/>
          </a:xfrm>
          <a:prstGeom prst="rect">
            <a:avLst/>
          </a:prstGeom>
        </p:spPr>
      </p:pic>
      <p:pic>
        <p:nvPicPr>
          <p:cNvPr id="2" name="Picture 1">
            <a:extLst>
              <a:ext uri="{FF2B5EF4-FFF2-40B4-BE49-F238E27FC236}">
                <a16:creationId xmlns:a16="http://schemas.microsoft.com/office/drawing/2014/main" id="{AFA66B85-2BAC-04FA-868D-F6C9EE1EB4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2063" y="290700"/>
            <a:ext cx="3617840" cy="1298614"/>
          </a:xfrm>
          <a:prstGeom prst="rect">
            <a:avLst/>
          </a:prstGeom>
        </p:spPr>
      </p:pic>
    </p:spTree>
    <p:extLst>
      <p:ext uri="{BB962C8B-B14F-4D97-AF65-F5344CB8AC3E}">
        <p14:creationId xmlns:p14="http://schemas.microsoft.com/office/powerpoint/2010/main" val="3944806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C4F8F-02CF-7533-D97E-BE21F067E88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B4C1A7-FC69-D07F-CEAB-F6C571DE4014}"/>
              </a:ext>
            </a:extLst>
          </p:cNvPr>
          <p:cNvSpPr txBox="1"/>
          <p:nvPr/>
        </p:nvSpPr>
        <p:spPr>
          <a:xfrm>
            <a:off x="549727" y="199738"/>
            <a:ext cx="7455585" cy="584775"/>
          </a:xfrm>
          <a:prstGeom prst="rect">
            <a:avLst/>
          </a:prstGeom>
          <a:noFill/>
        </p:spPr>
        <p:txBody>
          <a:bodyPr wrap="square" rtlCol="0">
            <a:spAutoFit/>
          </a:bodyPr>
          <a:lstStyle/>
          <a:p>
            <a:r>
              <a:rPr lang="en-US" sz="3200" b="1" dirty="0">
                <a:solidFill>
                  <a:srgbClr val="156082"/>
                </a:solidFill>
              </a:rPr>
              <a:t>Health Impacts of Water Contaminants</a:t>
            </a:r>
            <a:endParaRPr lang="en-US" sz="3000" b="1" dirty="0">
              <a:solidFill>
                <a:srgbClr val="156082"/>
              </a:solidFill>
              <a:latin typeface="Britannic Bold" panose="020B0903060703020204" pitchFamily="34" charset="0"/>
            </a:endParaRPr>
          </a:p>
        </p:txBody>
      </p:sp>
      <p:cxnSp>
        <p:nvCxnSpPr>
          <p:cNvPr id="3" name="Straight Connector 2">
            <a:extLst>
              <a:ext uri="{FF2B5EF4-FFF2-40B4-BE49-F238E27FC236}">
                <a16:creationId xmlns:a16="http://schemas.microsoft.com/office/drawing/2014/main" id="{EBE6871D-46D5-418B-9C75-A1638FEB1B0D}"/>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7D4472E-178D-7AB4-D8D0-D9B17A774A49}"/>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09CED980-F5A1-1AB4-2711-9AAAB1648E35}"/>
              </a:ext>
            </a:extLst>
          </p:cNvPr>
          <p:cNvSpPr>
            <a:spLocks noGrp="1"/>
          </p:cNvSpPr>
          <p:nvPr>
            <p:ph type="sldNum" sz="quarter" idx="12"/>
          </p:nvPr>
        </p:nvSpPr>
        <p:spPr/>
        <p:txBody>
          <a:bodyPr/>
          <a:lstStyle/>
          <a:p>
            <a:fld id="{92799E03-454D-4577-83C9-BB06FA9BD0A1}" type="slidenum">
              <a:rPr lang="en-US" smtClean="0"/>
              <a:t>17</a:t>
            </a:fld>
            <a:endParaRPr lang="en-US" dirty="0"/>
          </a:p>
        </p:txBody>
      </p:sp>
      <p:pic>
        <p:nvPicPr>
          <p:cNvPr id="4" name="Picture 3">
            <a:extLst>
              <a:ext uri="{FF2B5EF4-FFF2-40B4-BE49-F238E27FC236}">
                <a16:creationId xmlns:a16="http://schemas.microsoft.com/office/drawing/2014/main" id="{6313AC14-AF4D-348D-4BF4-2776356110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sp>
        <p:nvSpPr>
          <p:cNvPr id="5" name="TextBox 4">
            <a:extLst>
              <a:ext uri="{FF2B5EF4-FFF2-40B4-BE49-F238E27FC236}">
                <a16:creationId xmlns:a16="http://schemas.microsoft.com/office/drawing/2014/main" id="{5C48868F-FCA4-D39F-C7F0-045187F76F38}"/>
              </a:ext>
            </a:extLst>
          </p:cNvPr>
          <p:cNvSpPr txBox="1"/>
          <p:nvPr/>
        </p:nvSpPr>
        <p:spPr>
          <a:xfrm>
            <a:off x="508907" y="1046081"/>
            <a:ext cx="11310258" cy="4524315"/>
          </a:xfrm>
          <a:prstGeom prst="rect">
            <a:avLst/>
          </a:prstGeom>
          <a:noFill/>
        </p:spPr>
        <p:txBody>
          <a:bodyPr wrap="square">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1" i="0" u="none" strike="noStrike" cap="none" normalizeH="0" baseline="0" dirty="0">
                <a:ln>
                  <a:noFill/>
                </a:ln>
                <a:solidFill>
                  <a:schemeClr val="tx1"/>
                </a:solidFill>
                <a:effectLst/>
              </a:rPr>
              <a:t>Waterborne Diseases</a:t>
            </a:r>
            <a:r>
              <a:rPr kumimoji="0" lang="en-US" altLang="en-US" sz="1800" b="0" i="0" u="none" strike="noStrike" cap="none" normalizeH="0" baseline="0" dirty="0">
                <a:ln>
                  <a:noFill/>
                </a:ln>
                <a:solidFill>
                  <a:schemeClr val="tx1"/>
                </a:solidFill>
                <a:effectLst/>
              </a:rPr>
              <a:t>: Contaminated water can cause diseases such as </a:t>
            </a:r>
            <a:r>
              <a:rPr kumimoji="0" lang="en-US" altLang="en-US" sz="1800" b="1" i="0" u="none" strike="noStrike" cap="none" normalizeH="0" baseline="0" dirty="0">
                <a:ln>
                  <a:noFill/>
                </a:ln>
                <a:solidFill>
                  <a:schemeClr val="tx1"/>
                </a:solidFill>
                <a:effectLst/>
              </a:rPr>
              <a:t>cholera, typhoid, dysentery, and hepatitis A</a:t>
            </a:r>
            <a:r>
              <a:rPr kumimoji="0" lang="en-US" altLang="en-US" sz="1800" b="0" i="0" u="none" strike="noStrike" cap="none" normalizeH="0" baseline="0" dirty="0">
                <a:ln>
                  <a:noFill/>
                </a:ln>
                <a:solidFill>
                  <a:schemeClr val="tx1"/>
                </a:solidFill>
                <a:effectLst/>
              </a:rPr>
              <a:t>. These diseases are often spread by pathogenic microorganisms present in polluted water.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1" i="0" u="none" strike="noStrike" cap="none" normalizeH="0" baseline="0" dirty="0">
                <a:ln>
                  <a:noFill/>
                </a:ln>
                <a:solidFill>
                  <a:schemeClr val="tx1"/>
                </a:solidFill>
                <a:effectLst/>
              </a:rPr>
              <a:t>Gastrointestinal Issues</a:t>
            </a:r>
            <a:r>
              <a:rPr kumimoji="0" lang="en-US" altLang="en-US" sz="1800" b="0" i="0" u="none" strike="noStrike" cap="none" normalizeH="0" baseline="0" dirty="0">
                <a:ln>
                  <a:noFill/>
                </a:ln>
                <a:solidFill>
                  <a:schemeClr val="tx1"/>
                </a:solidFill>
                <a:effectLst/>
              </a:rPr>
              <a:t>: Drinking contaminated water can lead to </a:t>
            </a:r>
            <a:r>
              <a:rPr kumimoji="0" lang="en-US" altLang="en-US" sz="1800" b="1" i="0" u="none" strike="noStrike" cap="none" normalizeH="0" baseline="0" dirty="0">
                <a:ln>
                  <a:noFill/>
                </a:ln>
                <a:solidFill>
                  <a:schemeClr val="tx1"/>
                </a:solidFill>
                <a:effectLst/>
              </a:rPr>
              <a:t>gastrointestinal problems</a:t>
            </a:r>
            <a:r>
              <a:rPr kumimoji="0" lang="en-US" altLang="en-US" sz="1800" b="0" i="0" u="none" strike="noStrike" cap="none" normalizeH="0" baseline="0" dirty="0">
                <a:ln>
                  <a:noFill/>
                </a:ln>
                <a:solidFill>
                  <a:schemeClr val="tx1"/>
                </a:solidFill>
                <a:effectLst/>
              </a:rPr>
              <a:t> like diarrhea, nausea, and vomiting.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1" i="0" u="none" strike="noStrike" cap="none" normalizeH="0" baseline="0" dirty="0">
                <a:ln>
                  <a:noFill/>
                </a:ln>
                <a:solidFill>
                  <a:schemeClr val="tx1"/>
                </a:solidFill>
                <a:effectLst/>
              </a:rPr>
              <a:t>Respiratory Disorders</a:t>
            </a:r>
            <a:r>
              <a:rPr kumimoji="0" lang="en-US" altLang="en-US" sz="1800" b="0" i="0" u="none" strike="noStrike" cap="none" normalizeH="0" baseline="0" dirty="0">
                <a:ln>
                  <a:noFill/>
                </a:ln>
                <a:solidFill>
                  <a:schemeClr val="tx1"/>
                </a:solidFill>
                <a:effectLst/>
              </a:rPr>
              <a:t>: Exposure to polluted water can worsen or cause </a:t>
            </a:r>
            <a:r>
              <a:rPr kumimoji="0" lang="en-US" altLang="en-US" sz="1800" b="1" i="0" u="none" strike="noStrike" cap="none" normalizeH="0" baseline="0" dirty="0">
                <a:ln>
                  <a:noFill/>
                </a:ln>
                <a:solidFill>
                  <a:schemeClr val="tx1"/>
                </a:solidFill>
                <a:effectLst/>
              </a:rPr>
              <a:t>respiratory disorders</a:t>
            </a:r>
            <a:r>
              <a:rPr kumimoji="0" lang="en-US" altLang="en-US" sz="1800" b="0" i="0" u="none" strike="noStrike" cap="none" normalizeH="0" baseline="0" dirty="0">
                <a:ln>
                  <a:noFill/>
                </a:ln>
                <a:solidFill>
                  <a:schemeClr val="tx1"/>
                </a:solidFill>
                <a:effectLst/>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1" i="0" u="none" strike="noStrike" cap="none" normalizeH="0" baseline="0" dirty="0">
                <a:ln>
                  <a:noFill/>
                </a:ln>
                <a:solidFill>
                  <a:schemeClr val="tx1"/>
                </a:solidFill>
                <a:effectLst/>
              </a:rPr>
              <a:t>Skin Problems</a:t>
            </a:r>
            <a:r>
              <a:rPr kumimoji="0" lang="en-US" altLang="en-US" sz="1800" b="0" i="0" u="none" strike="noStrike" cap="none" normalizeH="0" baseline="0" dirty="0">
                <a:ln>
                  <a:noFill/>
                </a:ln>
                <a:solidFill>
                  <a:schemeClr val="tx1"/>
                </a:solidFill>
                <a:effectLst/>
              </a:rPr>
              <a:t>: Contaminated water can cause </a:t>
            </a:r>
            <a:r>
              <a:rPr kumimoji="0" lang="en-US" altLang="en-US" sz="1800" b="1" i="0" u="none" strike="noStrike" cap="none" normalizeH="0" baseline="0" dirty="0">
                <a:ln>
                  <a:noFill/>
                </a:ln>
                <a:solidFill>
                  <a:schemeClr val="tx1"/>
                </a:solidFill>
                <a:effectLst/>
              </a:rPr>
              <a:t>skin issues and dermatological problems</a:t>
            </a:r>
            <a:r>
              <a:rPr kumimoji="0" lang="en-US" altLang="en-US" sz="1800" b="0" i="0" u="none" strike="noStrike" cap="none" normalizeH="0" baseline="0" dirty="0">
                <a:ln>
                  <a:noFill/>
                </a:ln>
                <a:solidFill>
                  <a:schemeClr val="tx1"/>
                </a:solidFill>
                <a:effectLst/>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chemeClr val="tx1"/>
                </a:solidFill>
                <a:effectLst/>
              </a:rPr>
              <a:t>Long-term Health Effects</a:t>
            </a:r>
            <a:r>
              <a:rPr kumimoji="0" lang="en-US" altLang="en-US" sz="2400" b="0" i="0" u="none" strike="noStrike" cap="none" normalizeH="0" baseline="0" dirty="0">
                <a:ln>
                  <a:noFill/>
                </a:ln>
                <a:solidFill>
                  <a:schemeClr val="tx1"/>
                </a:solidFill>
                <a:effectLst/>
              </a:rPr>
              <a:t>: </a:t>
            </a:r>
            <a:r>
              <a:rPr lang="en-US" sz="2400" dirty="0"/>
              <a:t>Long-term exposure to contaminants such as arsenic can cause serious health effects, including cancer, skin lesions, cardiovascular disease, diabetes, and developmental impacts in children. </a:t>
            </a:r>
            <a:r>
              <a:rPr lang="en-US" sz="2400" baseline="30000" dirty="0"/>
              <a:t>1</a:t>
            </a:r>
          </a:p>
          <a:p>
            <a:pPr lvl="0" eaLnBrk="0" fontAlgn="base" hangingPunct="0">
              <a:spcBef>
                <a:spcPct val="0"/>
              </a:spcBef>
              <a:spcAft>
                <a:spcPct val="0"/>
              </a:spcAft>
            </a:pPr>
            <a:endParaRPr kumimoji="0" lang="en-US" altLang="en-US" sz="1800" b="0" i="1" u="none" strike="noStrike" cap="none" normalizeH="0" baseline="0" dirty="0">
              <a:ln>
                <a:noFill/>
              </a:ln>
              <a:solidFill>
                <a:schemeClr val="tx1"/>
              </a:solidFill>
              <a:effectLst/>
            </a:endParaRPr>
          </a:p>
          <a:p>
            <a:pPr lvl="0" eaLnBrk="0" fontAlgn="base" hangingPunct="0">
              <a:spcBef>
                <a:spcPct val="0"/>
              </a:spcBef>
              <a:spcAft>
                <a:spcPct val="0"/>
              </a:spcAft>
            </a:pPr>
            <a:r>
              <a:rPr lang="en-US" altLang="en-US" b="1" dirty="0">
                <a:solidFill>
                  <a:schemeClr val="bg1"/>
                </a:solidFill>
                <a:highlight>
                  <a:srgbClr val="156082"/>
                </a:highlight>
              </a:rPr>
              <a:t>Ensuring access to clean and safe drinking water is crucial for preventing these issues.</a:t>
            </a:r>
            <a:endParaRPr kumimoji="0" lang="en-US" altLang="en-US" sz="1800" b="0" i="1" u="none" strike="noStrike" cap="none" normalizeH="0" baseline="0" dirty="0">
              <a:ln>
                <a:noFill/>
              </a:ln>
              <a:solidFill>
                <a:schemeClr val="bg1"/>
              </a:solidFill>
              <a:effectLst/>
              <a:highlight>
                <a:srgbClr val="156082"/>
              </a:highlight>
            </a:endParaRPr>
          </a:p>
        </p:txBody>
      </p:sp>
      <p:sp>
        <p:nvSpPr>
          <p:cNvPr id="7" name="TextBox 6">
            <a:extLst>
              <a:ext uri="{FF2B5EF4-FFF2-40B4-BE49-F238E27FC236}">
                <a16:creationId xmlns:a16="http://schemas.microsoft.com/office/drawing/2014/main" id="{389612F6-285E-338B-B571-08DA99142DF8}"/>
              </a:ext>
            </a:extLst>
          </p:cNvPr>
          <p:cNvSpPr txBox="1"/>
          <p:nvPr/>
        </p:nvSpPr>
        <p:spPr>
          <a:xfrm>
            <a:off x="468086" y="5934985"/>
            <a:ext cx="6017994" cy="215444"/>
          </a:xfrm>
          <a:prstGeom prst="rect">
            <a:avLst/>
          </a:prstGeom>
          <a:noFill/>
        </p:spPr>
        <p:txBody>
          <a:bodyPr wrap="none" rtlCol="0">
            <a:spAutoFit/>
          </a:bodyPr>
          <a:lstStyle/>
          <a:p>
            <a:r>
              <a:rPr lang="en-US" sz="800" b="1" dirty="0">
                <a:highlight>
                  <a:srgbClr val="FFFFFF"/>
                </a:highlight>
                <a:cs typeface="Calibri" panose="020F0502020204030204" pitchFamily="34" charset="0"/>
              </a:rPr>
              <a:t>World Health Organization</a:t>
            </a:r>
            <a:r>
              <a:rPr lang="en-US" sz="800" dirty="0">
                <a:highlight>
                  <a:srgbClr val="FFFFFF"/>
                </a:highlight>
                <a:cs typeface="Calibri" panose="020F0502020204030204" pitchFamily="34" charset="0"/>
              </a:rPr>
              <a:t> </a:t>
            </a:r>
            <a:r>
              <a:rPr lang="en-US" sz="800" b="1" dirty="0">
                <a:highlight>
                  <a:srgbClr val="FFFFFF"/>
                </a:highlight>
                <a:cs typeface="Calibri" panose="020F0502020204030204" pitchFamily="34" charset="0"/>
              </a:rPr>
              <a:t>(2022/12/07). </a:t>
            </a:r>
            <a:r>
              <a:rPr lang="en-US" sz="800" dirty="0">
                <a:highlight>
                  <a:srgbClr val="FFFFFF"/>
                </a:highlight>
                <a:cs typeface="Calibri" panose="020F0502020204030204" pitchFamily="34" charset="0"/>
              </a:rPr>
              <a:t>Arsenic. World Health Organization. </a:t>
            </a:r>
            <a:r>
              <a:rPr lang="en-HK" sz="800" dirty="0"/>
              <a:t>https://www.who.int/news-room/fact-sheets/detail/arsenic</a:t>
            </a:r>
            <a:endParaRPr lang="en-NZ" sz="800" dirty="0"/>
          </a:p>
        </p:txBody>
      </p:sp>
    </p:spTree>
    <p:extLst>
      <p:ext uri="{BB962C8B-B14F-4D97-AF65-F5344CB8AC3E}">
        <p14:creationId xmlns:p14="http://schemas.microsoft.com/office/powerpoint/2010/main" val="3898046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3BE5E-0310-BA83-F473-11B4DB6321B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B83472B-C597-CD9A-B555-CA796888C339}"/>
              </a:ext>
            </a:extLst>
          </p:cNvPr>
          <p:cNvSpPr txBox="1"/>
          <p:nvPr/>
        </p:nvSpPr>
        <p:spPr>
          <a:xfrm>
            <a:off x="549727" y="199738"/>
            <a:ext cx="10804073" cy="584775"/>
          </a:xfrm>
          <a:prstGeom prst="rect">
            <a:avLst/>
          </a:prstGeom>
          <a:noFill/>
        </p:spPr>
        <p:txBody>
          <a:bodyPr wrap="square" rtlCol="0">
            <a:spAutoFit/>
          </a:bodyPr>
          <a:lstStyle/>
          <a:p>
            <a:r>
              <a:rPr lang="en-US" sz="3200" b="1" dirty="0">
                <a:solidFill>
                  <a:srgbClr val="156082"/>
                </a:solidFill>
              </a:rPr>
              <a:t>Health Impacts of Contaminants of Emerging Concern (CECs)</a:t>
            </a:r>
            <a:endParaRPr lang="en-US" sz="3000" b="1" dirty="0">
              <a:solidFill>
                <a:srgbClr val="156082"/>
              </a:solidFill>
              <a:latin typeface="Britannic Bold" panose="020B0903060703020204" pitchFamily="34" charset="0"/>
            </a:endParaRPr>
          </a:p>
        </p:txBody>
      </p:sp>
      <p:cxnSp>
        <p:nvCxnSpPr>
          <p:cNvPr id="3" name="Straight Connector 2">
            <a:extLst>
              <a:ext uri="{FF2B5EF4-FFF2-40B4-BE49-F238E27FC236}">
                <a16:creationId xmlns:a16="http://schemas.microsoft.com/office/drawing/2014/main" id="{CF61AD30-B52D-7B71-C36F-66A73E595A99}"/>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4BFBC47-8BD9-1FAC-7C1E-C46FE362C7DC}"/>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B5B920F3-1862-70BF-30FD-5E6AC7771FFA}"/>
              </a:ext>
            </a:extLst>
          </p:cNvPr>
          <p:cNvSpPr>
            <a:spLocks noGrp="1"/>
          </p:cNvSpPr>
          <p:nvPr>
            <p:ph type="sldNum" sz="quarter" idx="12"/>
          </p:nvPr>
        </p:nvSpPr>
        <p:spPr/>
        <p:txBody>
          <a:bodyPr/>
          <a:lstStyle/>
          <a:p>
            <a:fld id="{92799E03-454D-4577-83C9-BB06FA9BD0A1}" type="slidenum">
              <a:rPr lang="en-US" smtClean="0"/>
              <a:t>18</a:t>
            </a:fld>
            <a:endParaRPr lang="en-US" dirty="0"/>
          </a:p>
        </p:txBody>
      </p:sp>
      <p:pic>
        <p:nvPicPr>
          <p:cNvPr id="4" name="Picture 3">
            <a:extLst>
              <a:ext uri="{FF2B5EF4-FFF2-40B4-BE49-F238E27FC236}">
                <a16:creationId xmlns:a16="http://schemas.microsoft.com/office/drawing/2014/main" id="{AD9F86A6-9FF3-17F9-859F-1ED4A078E4E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sp>
        <p:nvSpPr>
          <p:cNvPr id="5" name="TextBox 4">
            <a:extLst>
              <a:ext uri="{FF2B5EF4-FFF2-40B4-BE49-F238E27FC236}">
                <a16:creationId xmlns:a16="http://schemas.microsoft.com/office/drawing/2014/main" id="{4A6A4F57-4FED-5C98-2032-E78220109FA0}"/>
              </a:ext>
            </a:extLst>
          </p:cNvPr>
          <p:cNvSpPr txBox="1"/>
          <p:nvPr/>
        </p:nvSpPr>
        <p:spPr>
          <a:xfrm>
            <a:off x="508907" y="748952"/>
            <a:ext cx="11310258" cy="5355312"/>
          </a:xfrm>
          <a:prstGeom prst="rect">
            <a:avLst/>
          </a:prstGeom>
          <a:noFill/>
        </p:spPr>
        <p:txBody>
          <a:bodyPr wrap="square">
            <a:spAutoFit/>
          </a:bodyPr>
          <a:lstStyle/>
          <a:p>
            <a:r>
              <a:rPr lang="en-US" dirty="0"/>
              <a:t>CECs are chemicals or substances that have been detected in the environment and may pose risks to human health and ecosystems but are not yet regulated under current environmental laws.</a:t>
            </a:r>
          </a:p>
          <a:p>
            <a:endParaRPr lang="en-US" dirty="0"/>
          </a:p>
          <a:p>
            <a:pPr lvl="0" eaLnBrk="0" fontAlgn="base" hangingPunct="0">
              <a:spcBef>
                <a:spcPct val="0"/>
              </a:spcBef>
              <a:spcAft>
                <a:spcPct val="0"/>
              </a:spcAft>
              <a:buFontTx/>
              <a:buChar char="•"/>
            </a:pPr>
            <a:r>
              <a:rPr lang="en-US" altLang="en-US" b="1" dirty="0"/>
              <a:t>Per and polyfluorinated alkyl chemicals (PFAS) and  liquid crystal monomers (LCMs): </a:t>
            </a:r>
            <a:r>
              <a:rPr lang="en-US" altLang="en-US" dirty="0"/>
              <a:t>These are so called “forever chemicals”, persistent in our environment up to thousands of years. They cause many cancers and disrupt our endocrine and reproductive system.</a:t>
            </a:r>
            <a:endParaRPr lang="en-US" altLang="en-US" b="1" dirty="0"/>
          </a:p>
          <a:p>
            <a:pPr lvl="0" eaLnBrk="0" fontAlgn="base" hangingPunct="0">
              <a:spcBef>
                <a:spcPct val="0"/>
              </a:spcBef>
              <a:spcAft>
                <a:spcPct val="0"/>
              </a:spcAft>
              <a:buFontTx/>
              <a:buChar char="•"/>
            </a:pPr>
            <a:r>
              <a:rPr lang="en-US" altLang="en-US" b="1" dirty="0"/>
              <a:t>Pharmaceuticals and Personal Care Products (PPCPs)</a:t>
            </a:r>
            <a:r>
              <a:rPr lang="en-US" altLang="en-US" dirty="0"/>
              <a:t>: These include medications, cosmetics, and hygiene products that can enter water bodies through wastewater.</a:t>
            </a:r>
          </a:p>
          <a:p>
            <a:pPr lvl="0" eaLnBrk="0" fontAlgn="base" hangingPunct="0">
              <a:spcBef>
                <a:spcPct val="0"/>
              </a:spcBef>
              <a:spcAft>
                <a:spcPct val="0"/>
              </a:spcAft>
              <a:buFontTx/>
              <a:buChar char="•"/>
            </a:pPr>
            <a:r>
              <a:rPr lang="en-US" altLang="en-US" b="1" dirty="0"/>
              <a:t>Endocrine Disruptors</a:t>
            </a:r>
            <a:r>
              <a:rPr lang="en-US" altLang="en-US" dirty="0"/>
              <a:t>: Chemicals that can interfere with the endocrine system, affecting hormone function and potentially leading to reproductive and developmental issues.</a:t>
            </a:r>
          </a:p>
          <a:p>
            <a:pPr lvl="0" eaLnBrk="0" fontAlgn="base" hangingPunct="0">
              <a:spcBef>
                <a:spcPct val="0"/>
              </a:spcBef>
              <a:spcAft>
                <a:spcPct val="0"/>
              </a:spcAft>
              <a:buFontTx/>
              <a:buChar char="•"/>
            </a:pPr>
            <a:r>
              <a:rPr lang="en-US" altLang="en-US" b="1" dirty="0"/>
              <a:t>Microplastics and nanoplastics</a:t>
            </a:r>
            <a:r>
              <a:rPr lang="en-US" altLang="en-US" dirty="0"/>
              <a:t>: Tiny plastic particles that can be ingested through drinking water and by aquatic organisms, potentially entering the food chain and affecting human health.</a:t>
            </a:r>
          </a:p>
          <a:p>
            <a:pPr lvl="0" eaLnBrk="0" fontAlgn="base" hangingPunct="0">
              <a:spcBef>
                <a:spcPct val="0"/>
              </a:spcBef>
              <a:spcAft>
                <a:spcPct val="0"/>
              </a:spcAft>
              <a:buFontTx/>
              <a:buChar char="•"/>
            </a:pPr>
            <a:r>
              <a:rPr lang="en-US" altLang="en-US" b="1" dirty="0"/>
              <a:t>Antibiotics and Antimicrobials</a:t>
            </a:r>
            <a:r>
              <a:rPr lang="en-US" altLang="en-US" dirty="0"/>
              <a:t>: These can promote antibiotic resistance in bacteria, posing a significant public health risk.</a:t>
            </a:r>
          </a:p>
          <a:p>
            <a:pPr lvl="0" eaLnBrk="0" fontAlgn="base" hangingPunct="0">
              <a:spcBef>
                <a:spcPct val="0"/>
              </a:spcBef>
              <a:spcAft>
                <a:spcPct val="0"/>
              </a:spcAft>
              <a:buFontTx/>
              <a:buChar char="•"/>
            </a:pPr>
            <a:r>
              <a:rPr lang="en-US" altLang="en-US" b="1" dirty="0"/>
              <a:t>Industrial Chemicals</a:t>
            </a:r>
            <a:r>
              <a:rPr lang="en-US" altLang="en-US" dirty="0"/>
              <a:t>: Substances used in manufacturing processes that can contaminate water sources.</a:t>
            </a:r>
          </a:p>
          <a:p>
            <a:pPr lvl="0" eaLnBrk="0" fontAlgn="base" hangingPunct="0">
              <a:spcBef>
                <a:spcPct val="0"/>
              </a:spcBef>
              <a:spcAft>
                <a:spcPct val="0"/>
              </a:spcAft>
              <a:buFontTx/>
              <a:buChar char="•"/>
            </a:pPr>
            <a:endParaRPr lang="en-US" altLang="en-US" dirty="0"/>
          </a:p>
          <a:p>
            <a:pPr lvl="0" eaLnBrk="0" fontAlgn="base" hangingPunct="0">
              <a:spcBef>
                <a:spcPct val="0"/>
              </a:spcBef>
              <a:spcAft>
                <a:spcPct val="0"/>
              </a:spcAft>
            </a:pPr>
            <a:r>
              <a:rPr lang="en-US" b="1" dirty="0">
                <a:solidFill>
                  <a:schemeClr val="bg1"/>
                </a:solidFill>
                <a:highlight>
                  <a:srgbClr val="156082"/>
                </a:highlight>
              </a:rPr>
              <a:t>Contaminants of emerging concern show that “safe water” should not only mean clear water. This presentation focuses on arsenic because it is one of the most serious groundwater contaminants affecting vulnerable communities.</a:t>
            </a:r>
            <a:endParaRPr lang="en-US" altLang="en-US" b="1" dirty="0">
              <a:solidFill>
                <a:schemeClr val="bg1"/>
              </a:solidFill>
              <a:highlight>
                <a:srgbClr val="156082"/>
              </a:highlight>
            </a:endParaRPr>
          </a:p>
          <a:p>
            <a:pPr lvl="0" eaLnBrk="0" fontAlgn="base" hangingPunct="0">
              <a:spcBef>
                <a:spcPct val="0"/>
              </a:spcBef>
              <a:spcAft>
                <a:spcPct val="0"/>
              </a:spcAft>
            </a:pPr>
            <a:endParaRPr kumimoji="0" lang="en-US" altLang="en-US" b="0" i="1"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061296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31C63-8758-5DAD-650A-9DC4E982FBE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4BBB082-B95F-6AE3-B2A7-B844D3C0A092}"/>
              </a:ext>
            </a:extLst>
          </p:cNvPr>
          <p:cNvSpPr txBox="1"/>
          <p:nvPr/>
        </p:nvSpPr>
        <p:spPr>
          <a:xfrm>
            <a:off x="549727" y="199738"/>
            <a:ext cx="10804073" cy="584775"/>
          </a:xfrm>
          <a:prstGeom prst="rect">
            <a:avLst/>
          </a:prstGeom>
          <a:noFill/>
        </p:spPr>
        <p:txBody>
          <a:bodyPr wrap="square" rtlCol="0">
            <a:spAutoFit/>
          </a:bodyPr>
          <a:lstStyle/>
          <a:p>
            <a:r>
              <a:rPr lang="en-US" altLang="zh-CN" sz="3200" b="1" dirty="0">
                <a:solidFill>
                  <a:srgbClr val="FF0000"/>
                </a:solidFill>
              </a:rPr>
              <a:t>Arsenic toxicity </a:t>
            </a:r>
            <a:r>
              <a:rPr lang="en-US" altLang="zh-CN" sz="3200" b="1" dirty="0">
                <a:solidFill>
                  <a:srgbClr val="156082"/>
                </a:solidFill>
              </a:rPr>
              <a:t>in relation to concentration in drinking water</a:t>
            </a:r>
          </a:p>
        </p:txBody>
      </p:sp>
      <p:cxnSp>
        <p:nvCxnSpPr>
          <p:cNvPr id="3" name="Straight Connector 2">
            <a:extLst>
              <a:ext uri="{FF2B5EF4-FFF2-40B4-BE49-F238E27FC236}">
                <a16:creationId xmlns:a16="http://schemas.microsoft.com/office/drawing/2014/main" id="{A3617DF9-0CE0-C956-BE8B-7533558DC6F1}"/>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92841D0-8A19-D7D9-13ED-350D38013A51}"/>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FEEC216B-8A6E-7232-6BDF-3A0C52B4D984}"/>
              </a:ext>
            </a:extLst>
          </p:cNvPr>
          <p:cNvSpPr>
            <a:spLocks noGrp="1"/>
          </p:cNvSpPr>
          <p:nvPr>
            <p:ph type="sldNum" sz="quarter" idx="12"/>
          </p:nvPr>
        </p:nvSpPr>
        <p:spPr/>
        <p:txBody>
          <a:bodyPr/>
          <a:lstStyle/>
          <a:p>
            <a:fld id="{92799E03-454D-4577-83C9-BB06FA9BD0A1}" type="slidenum">
              <a:rPr lang="en-US" smtClean="0"/>
              <a:t>19</a:t>
            </a:fld>
            <a:endParaRPr lang="en-US" dirty="0"/>
          </a:p>
        </p:txBody>
      </p:sp>
      <p:pic>
        <p:nvPicPr>
          <p:cNvPr id="4" name="Picture 3">
            <a:extLst>
              <a:ext uri="{FF2B5EF4-FFF2-40B4-BE49-F238E27FC236}">
                <a16:creationId xmlns:a16="http://schemas.microsoft.com/office/drawing/2014/main" id="{06044896-BCDD-D660-9F83-1C5DB8A160B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sp>
        <p:nvSpPr>
          <p:cNvPr id="9" name="TextBox 8">
            <a:extLst>
              <a:ext uri="{FF2B5EF4-FFF2-40B4-BE49-F238E27FC236}">
                <a16:creationId xmlns:a16="http://schemas.microsoft.com/office/drawing/2014/main" id="{A6108BE4-D15A-ECB3-3499-15364D599098}"/>
              </a:ext>
            </a:extLst>
          </p:cNvPr>
          <p:cNvSpPr txBox="1"/>
          <p:nvPr/>
        </p:nvSpPr>
        <p:spPr>
          <a:xfrm>
            <a:off x="143123" y="824441"/>
            <a:ext cx="11730471" cy="5747727"/>
          </a:xfrm>
          <a:prstGeom prst="rect">
            <a:avLst/>
          </a:prstGeom>
          <a:noFill/>
        </p:spPr>
        <p:txBody>
          <a:bodyPr wrap="square">
            <a:spAutoFit/>
          </a:bodyPr>
          <a:lstStyle/>
          <a:p>
            <a:pPr>
              <a:lnSpc>
                <a:spcPts val="2100"/>
              </a:lnSpc>
              <a:buFont typeface="Arial" panose="020B0604020202020204" pitchFamily="34" charset="0"/>
              <a:buChar char="•"/>
            </a:pPr>
            <a:r>
              <a:rPr lang="en-US" dirty="0">
                <a:highlight>
                  <a:srgbClr val="FFFFFF"/>
                </a:highlight>
              </a:rPr>
              <a:t>The WHO (2022) provisional guideline value for arsenic in drinking water is </a:t>
            </a:r>
            <a:r>
              <a:rPr lang="en-US" b="1" dirty="0">
                <a:highlight>
                  <a:srgbClr val="FFFFFF"/>
                </a:highlight>
              </a:rPr>
              <a:t>10 µg/L, or 10 ppb</a:t>
            </a:r>
            <a:r>
              <a:rPr lang="en-US" dirty="0">
                <a:highlight>
                  <a:srgbClr val="FFFFFF"/>
                </a:highlight>
              </a:rPr>
              <a:t>. This is a common enforceable regulatory benchmark, but it is not a zero-risk level.*</a:t>
            </a:r>
            <a:r>
              <a:rPr lang="en-US" baseline="30000" dirty="0">
                <a:highlight>
                  <a:srgbClr val="FFFFFF"/>
                </a:highlight>
              </a:rPr>
              <a:t>  </a:t>
            </a:r>
            <a:r>
              <a:rPr lang="en-US" altLang="zh-CN" dirty="0">
                <a:highlight>
                  <a:srgbClr val="FFFFFF"/>
                </a:highlight>
              </a:rPr>
              <a:t>It is also known as the </a:t>
            </a:r>
            <a:r>
              <a:rPr lang="en-US" altLang="zh-CN" dirty="0">
                <a:solidFill>
                  <a:srgbClr val="FF0000"/>
                </a:solidFill>
                <a:highlight>
                  <a:srgbClr val="FFFFFF"/>
                </a:highlight>
              </a:rPr>
              <a:t>Maximum Contaminant Level (MCL).</a:t>
            </a:r>
            <a:br>
              <a:rPr lang="en-US" altLang="zh-CN" dirty="0">
                <a:solidFill>
                  <a:srgbClr val="FF0000"/>
                </a:solidFill>
                <a:highlight>
                  <a:srgbClr val="FFFFFF"/>
                </a:highlight>
              </a:rPr>
            </a:br>
            <a:endParaRPr lang="en-US" altLang="zh-CN" dirty="0">
              <a:solidFill>
                <a:srgbClr val="FF0000"/>
              </a:solidFill>
              <a:highlight>
                <a:srgbClr val="FFFFFF"/>
              </a:highlight>
            </a:endParaRPr>
          </a:p>
          <a:p>
            <a:pPr>
              <a:lnSpc>
                <a:spcPts val="2100"/>
              </a:lnSpc>
              <a:buFont typeface="Arial" panose="020B0604020202020204" pitchFamily="34" charset="0"/>
              <a:buChar char="•"/>
            </a:pPr>
            <a:r>
              <a:rPr lang="en-US" altLang="zh-CN" dirty="0">
                <a:highlight>
                  <a:srgbClr val="FFFFFF"/>
                </a:highlight>
              </a:rPr>
              <a:t>Long term exposure may cause thickening and discoloration of the skin, keratosis, numbness in hands and feet, melanosis,  heart and circulatory system disease, respiratory system disease, mental illness such as depression and liver, kidney, lung and skin cancer. In children, it can impact neurodevelopment &amp; cognition, growth &amp; immune function, as well as pregnancy &amp; infant outcome on top of the skin &amp; cancer risk in later life.</a:t>
            </a:r>
          </a:p>
          <a:p>
            <a:pPr>
              <a:lnSpc>
                <a:spcPts val="2100"/>
              </a:lnSpc>
              <a:buFont typeface="Arial" panose="020B0604020202020204" pitchFamily="34" charset="0"/>
              <a:buChar char="•"/>
            </a:pPr>
            <a:endParaRPr lang="en-US" altLang="zh-CN" dirty="0">
              <a:highlight>
                <a:srgbClr val="FFFFFF"/>
              </a:highlight>
            </a:endParaRPr>
          </a:p>
          <a:p>
            <a:pPr>
              <a:lnSpc>
                <a:spcPts val="2100"/>
              </a:lnSpc>
              <a:buFont typeface="Arial" panose="020B0604020202020204" pitchFamily="34" charset="0"/>
              <a:buChar char="•"/>
            </a:pPr>
            <a:r>
              <a:rPr lang="en-US" altLang="zh-CN" dirty="0">
                <a:highlight>
                  <a:srgbClr val="FFFFFF"/>
                </a:highlight>
              </a:rPr>
              <a:t>Arsenic can act as a co-carcinogen by blocking DNA repair at levels lower than 0.010 mg/l:</a:t>
            </a:r>
          </a:p>
          <a:p>
            <a:pPr lvl="1">
              <a:lnSpc>
                <a:spcPts val="2100"/>
              </a:lnSpc>
              <a:buFont typeface="Arial" panose="020B0604020202020204" pitchFamily="34" charset="0"/>
              <a:buChar char="•"/>
            </a:pPr>
            <a:r>
              <a:rPr lang="en-US" dirty="0">
                <a:highlight>
                  <a:srgbClr val="FFFFFF"/>
                </a:highlight>
              </a:rPr>
              <a:t>California’s Public Health Goal since 2004 (</a:t>
            </a:r>
            <a:r>
              <a:rPr lang="en-US" b="1" dirty="0">
                <a:solidFill>
                  <a:srgbClr val="0070C0"/>
                </a:solidFill>
                <a:highlight>
                  <a:srgbClr val="FFFFFF"/>
                </a:highlight>
              </a:rPr>
              <a:t>PWD (2025)**</a:t>
            </a:r>
            <a:r>
              <a:rPr lang="en-US" dirty="0">
                <a:highlight>
                  <a:srgbClr val="FFFFFF"/>
                </a:highlight>
              </a:rPr>
              <a:t>) is </a:t>
            </a:r>
            <a:r>
              <a:rPr lang="en-US" b="1" dirty="0">
                <a:highlight>
                  <a:srgbClr val="FFFFFF"/>
                </a:highlight>
              </a:rPr>
              <a:t>0.004 µg/L</a:t>
            </a:r>
            <a:r>
              <a:rPr lang="en-US" dirty="0">
                <a:highlight>
                  <a:srgbClr val="FFFFFF"/>
                </a:highlight>
              </a:rPr>
              <a:t>, showing that health-risk targets should be far lower than compliance standards. It is also known as </a:t>
            </a:r>
            <a:r>
              <a:rPr lang="en-US" dirty="0">
                <a:solidFill>
                  <a:srgbClr val="0070C0"/>
                </a:solidFill>
                <a:highlight>
                  <a:srgbClr val="FFFFFF"/>
                </a:highlight>
              </a:rPr>
              <a:t>Maximum Contaminant Level Goal (</a:t>
            </a:r>
            <a:r>
              <a:rPr lang="en-US" b="1" dirty="0">
                <a:solidFill>
                  <a:srgbClr val="0070C0"/>
                </a:solidFill>
                <a:highlight>
                  <a:srgbClr val="FFFFFF"/>
                </a:highlight>
              </a:rPr>
              <a:t>MCLG</a:t>
            </a:r>
            <a:r>
              <a:rPr lang="en-US" dirty="0">
                <a:solidFill>
                  <a:srgbClr val="0070C0"/>
                </a:solidFill>
                <a:highlight>
                  <a:srgbClr val="FFFFFF"/>
                </a:highlight>
              </a:rPr>
              <a:t>). </a:t>
            </a:r>
          </a:p>
          <a:p>
            <a:pPr>
              <a:lnSpc>
                <a:spcPts val="2100"/>
              </a:lnSpc>
              <a:buFont typeface="Arial" panose="020B0604020202020204" pitchFamily="34" charset="0"/>
              <a:buNone/>
            </a:pPr>
            <a:endParaRPr lang="en-US" altLang="zh-CN" dirty="0">
              <a:solidFill>
                <a:srgbClr val="0070C0"/>
              </a:solidFill>
              <a:highlight>
                <a:srgbClr val="FFFFFF"/>
              </a:highlight>
            </a:endParaRPr>
          </a:p>
          <a:p>
            <a:pPr>
              <a:lnSpc>
                <a:spcPts val="2100"/>
              </a:lnSpc>
              <a:buFont typeface="Arial" panose="020B0604020202020204" pitchFamily="34" charset="0"/>
              <a:buChar char="•"/>
            </a:pPr>
            <a:r>
              <a:rPr lang="en-US" altLang="zh-CN" dirty="0">
                <a:highlight>
                  <a:srgbClr val="FFFFFF"/>
                </a:highlight>
              </a:rPr>
              <a:t>Above 0.015 mg per liter the arsenic accumulates in the human body. Cancer may be the most serious and final risk but is just one aspect of health risks and social problems caused by arsenic </a:t>
            </a:r>
          </a:p>
          <a:p>
            <a:pPr>
              <a:lnSpc>
                <a:spcPts val="2100"/>
              </a:lnSpc>
            </a:pPr>
            <a:endParaRPr lang="en-US" altLang="zh-CN" dirty="0">
              <a:highlight>
                <a:srgbClr val="FFFFFF"/>
              </a:highlight>
            </a:endParaRPr>
          </a:p>
          <a:p>
            <a:pPr>
              <a:lnSpc>
                <a:spcPts val="2100"/>
              </a:lnSpc>
              <a:buFont typeface="Arial" panose="020B0604020202020204" pitchFamily="34" charset="0"/>
              <a:buChar char="•"/>
            </a:pPr>
            <a:r>
              <a:rPr lang="en-US" dirty="0">
                <a:highlight>
                  <a:srgbClr val="FFFFFF"/>
                </a:highlight>
              </a:rPr>
              <a:t>WHO estimates around 140 million people in at least 70 countries have been exposed to drinking water above 10 µg/L. A global modelling study estimated 94 million to 220 million people may be exposed to elevated groundwater arsenic.</a:t>
            </a:r>
            <a:br>
              <a:rPr lang="en-US" dirty="0">
                <a:highlight>
                  <a:srgbClr val="FFFFFF"/>
                </a:highlight>
              </a:rPr>
            </a:br>
            <a:br>
              <a:rPr lang="en-US" dirty="0">
                <a:highlight>
                  <a:srgbClr val="FFFFFF"/>
                </a:highlight>
              </a:rPr>
            </a:br>
            <a:r>
              <a:rPr lang="en-US" sz="1100" b="1" dirty="0">
                <a:highlight>
                  <a:srgbClr val="FFFFFF"/>
                </a:highlight>
                <a:cs typeface="Calibri" panose="020F0502020204030204" pitchFamily="34" charset="0"/>
              </a:rPr>
              <a:t>*World Health Organization (2022/12/07). </a:t>
            </a:r>
            <a:r>
              <a:rPr lang="en-US" sz="1100" dirty="0">
                <a:highlight>
                  <a:srgbClr val="FFFFFF"/>
                </a:highlight>
                <a:cs typeface="Calibri" panose="020F0502020204030204" pitchFamily="34" charset="0"/>
              </a:rPr>
              <a:t>Arsenic. World Health Organization. </a:t>
            </a:r>
            <a:r>
              <a:rPr lang="en-HK" sz="1100" dirty="0">
                <a:highlight>
                  <a:srgbClr val="FFFFFF"/>
                </a:highlight>
              </a:rPr>
              <a:t>https://www.who.int/news-room/fact-sheets/detail/arsenic</a:t>
            </a:r>
            <a:br>
              <a:rPr lang="en-HK" sz="1100" dirty="0">
                <a:highlight>
                  <a:srgbClr val="FFFFFF"/>
                </a:highlight>
              </a:rPr>
            </a:br>
            <a:r>
              <a:rPr lang="en-HK" sz="1100" dirty="0">
                <a:highlight>
                  <a:srgbClr val="FFFFFF"/>
                </a:highlight>
              </a:rPr>
              <a:t>** </a:t>
            </a:r>
            <a:r>
              <a:rPr lang="en-HK" sz="1100" b="1" dirty="0">
                <a:highlight>
                  <a:srgbClr val="FFFFFF"/>
                </a:highlight>
              </a:rPr>
              <a:t>Palmdale Water District (2025). </a:t>
            </a:r>
            <a:r>
              <a:rPr lang="en-HK" sz="1100" dirty="0">
                <a:highlight>
                  <a:srgbClr val="FFFFFF"/>
                </a:highlight>
              </a:rPr>
              <a:t>Public Health Goal. </a:t>
            </a:r>
            <a:r>
              <a:rPr lang="en-HK" sz="1100" dirty="0">
                <a:highlight>
                  <a:srgbClr val="FFFFFF"/>
                </a:highlight>
                <a:hlinkClick r:id="rId3"/>
              </a:rPr>
              <a:t>http://www.palmdalewater.org/wp-content/uploads/2025/06/2025_PHG_Report_Final_Web.pdf</a:t>
            </a:r>
            <a:endParaRPr lang="en-US" sz="1100" dirty="0">
              <a:highlight>
                <a:srgbClr val="FFFFFF"/>
              </a:highlight>
            </a:endParaRPr>
          </a:p>
          <a:p>
            <a:pPr>
              <a:lnSpc>
                <a:spcPts val="2100"/>
              </a:lnSpc>
            </a:pPr>
            <a:endParaRPr kumimoji="0" lang="en-US" altLang="en-US" b="0" i="1"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75712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65F57-AB26-9F7B-3907-05B94CE4BB09}"/>
              </a:ext>
            </a:extLst>
          </p:cNvPr>
          <p:cNvSpPr>
            <a:spLocks noGrp="1"/>
          </p:cNvSpPr>
          <p:nvPr>
            <p:ph type="ctrTitle"/>
          </p:nvPr>
        </p:nvSpPr>
        <p:spPr>
          <a:xfrm>
            <a:off x="1214845" y="2328661"/>
            <a:ext cx="9762309" cy="955226"/>
          </a:xfrm>
        </p:spPr>
        <p:txBody>
          <a:bodyPr>
            <a:noAutofit/>
          </a:bodyPr>
          <a:lstStyle/>
          <a:p>
            <a:r>
              <a:rPr lang="en-US" sz="4000" b="1" dirty="0">
                <a:solidFill>
                  <a:srgbClr val="FF0000"/>
                </a:solidFill>
                <a:latin typeface="+mn-lt"/>
                <a:ea typeface="+mn-ea"/>
                <a:cs typeface="+mn-cs"/>
              </a:rPr>
              <a:t>The Global Threat of Arsenic in Groundwater</a:t>
            </a:r>
            <a:endParaRPr lang="en-NZ" sz="4000" b="1" dirty="0">
              <a:solidFill>
                <a:srgbClr val="FF0000"/>
              </a:solidFill>
              <a:latin typeface="+mn-lt"/>
              <a:ea typeface="+mn-ea"/>
              <a:cs typeface="+mn-cs"/>
            </a:endParaRPr>
          </a:p>
        </p:txBody>
      </p:sp>
      <p:sp>
        <p:nvSpPr>
          <p:cNvPr id="3" name="Subtitle 2">
            <a:extLst>
              <a:ext uri="{FF2B5EF4-FFF2-40B4-BE49-F238E27FC236}">
                <a16:creationId xmlns:a16="http://schemas.microsoft.com/office/drawing/2014/main" id="{345FF4CE-1CB9-5BB3-83E6-FDDA927187BA}"/>
              </a:ext>
            </a:extLst>
          </p:cNvPr>
          <p:cNvSpPr>
            <a:spLocks noGrp="1"/>
          </p:cNvSpPr>
          <p:nvPr>
            <p:ph type="subTitle" idx="1"/>
          </p:nvPr>
        </p:nvSpPr>
        <p:spPr>
          <a:xfrm>
            <a:off x="1524000" y="3574113"/>
            <a:ext cx="9144000" cy="1154641"/>
          </a:xfrm>
        </p:spPr>
        <p:txBody>
          <a:bodyPr>
            <a:normAutofit lnSpcReduction="10000"/>
          </a:bodyPr>
          <a:lstStyle/>
          <a:p>
            <a:r>
              <a:rPr lang="en-US" altLang="zh-CN" sz="4000" b="1" dirty="0">
                <a:solidFill>
                  <a:srgbClr val="00B0F0"/>
                </a:solidFill>
              </a:rPr>
              <a:t>The proposed Ground Water Arsenic Mitigation Humanitarian Program</a:t>
            </a:r>
          </a:p>
          <a:p>
            <a:endParaRPr lang="en-NZ" sz="4000" dirty="0">
              <a:solidFill>
                <a:srgbClr val="00B0F0"/>
              </a:solidFill>
            </a:endParaRPr>
          </a:p>
        </p:txBody>
      </p:sp>
      <p:sp>
        <p:nvSpPr>
          <p:cNvPr id="8" name="TextBox 7">
            <a:extLst>
              <a:ext uri="{FF2B5EF4-FFF2-40B4-BE49-F238E27FC236}">
                <a16:creationId xmlns:a16="http://schemas.microsoft.com/office/drawing/2014/main" id="{0E3B1495-254B-96C9-7BC3-3A152DDACC8A}"/>
              </a:ext>
            </a:extLst>
          </p:cNvPr>
          <p:cNvSpPr txBox="1"/>
          <p:nvPr/>
        </p:nvSpPr>
        <p:spPr>
          <a:xfrm>
            <a:off x="6583680" y="4939649"/>
            <a:ext cx="4428309" cy="1077218"/>
          </a:xfrm>
          <a:prstGeom prst="rect">
            <a:avLst/>
          </a:prstGeom>
          <a:noFill/>
        </p:spPr>
        <p:txBody>
          <a:bodyPr wrap="square" rtlCol="0">
            <a:spAutoFit/>
          </a:bodyPr>
          <a:lstStyle/>
          <a:p>
            <a:pPr algn="r"/>
            <a:r>
              <a:rPr lang="en-US" sz="3200" dirty="0">
                <a:effectLst>
                  <a:outerShdw blurRad="38100" dist="38100" dir="2700000" algn="tl">
                    <a:srgbClr val="000000">
                      <a:alpha val="43137"/>
                    </a:srgbClr>
                  </a:outerShdw>
                </a:effectLst>
              </a:rPr>
              <a:t>DR YUM KEUNG IP</a:t>
            </a:r>
          </a:p>
          <a:p>
            <a:pPr algn="r"/>
            <a:r>
              <a:rPr lang="en-US" sz="3200" dirty="0">
                <a:effectLst>
                  <a:outerShdw blurRad="38100" dist="38100" dir="2700000" algn="tl">
                    <a:srgbClr val="000000">
                      <a:alpha val="43137"/>
                    </a:srgbClr>
                  </a:outerShdw>
                </a:effectLst>
              </a:rPr>
              <a:t>Taipei   13 JUNE 2026 </a:t>
            </a:r>
          </a:p>
        </p:txBody>
      </p:sp>
      <p:pic>
        <p:nvPicPr>
          <p:cNvPr id="10" name="Picture 9">
            <a:extLst>
              <a:ext uri="{FF2B5EF4-FFF2-40B4-BE49-F238E27FC236}">
                <a16:creationId xmlns:a16="http://schemas.microsoft.com/office/drawing/2014/main" id="{56183F5D-6312-6741-D03B-8AA8F0F5F2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2267" y="425466"/>
            <a:ext cx="3659247" cy="1781251"/>
          </a:xfrm>
          <a:prstGeom prst="rect">
            <a:avLst/>
          </a:prstGeom>
        </p:spPr>
      </p:pic>
      <p:pic>
        <p:nvPicPr>
          <p:cNvPr id="5122" name="Picture 2" descr="Rotary Mastebrand Simple RGB">
            <a:extLst>
              <a:ext uri="{FF2B5EF4-FFF2-40B4-BE49-F238E27FC236}">
                <a16:creationId xmlns:a16="http://schemas.microsoft.com/office/drawing/2014/main" id="{22102D96-EE51-F8C1-1FEB-9E57AB96289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1430" y="4939649"/>
            <a:ext cx="3820421" cy="143514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C26_Logo">
            <a:extLst>
              <a:ext uri="{FF2B5EF4-FFF2-40B4-BE49-F238E27FC236}">
                <a16:creationId xmlns:a16="http://schemas.microsoft.com/office/drawing/2014/main" id="{93F7F9DD-735B-D91E-6951-8D54144933C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384869" y="614255"/>
            <a:ext cx="4262846" cy="1592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94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4" descr="Image result for arsenic poisoning pictures">
            <a:extLst>
              <a:ext uri="{FF2B5EF4-FFF2-40B4-BE49-F238E27FC236}">
                <a16:creationId xmlns:a16="http://schemas.microsoft.com/office/drawing/2014/main" id="{2676660E-5B0C-93E0-DD08-D464A09A2E2B}"/>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grpSp>
        <p:nvGrpSpPr>
          <p:cNvPr id="9220" name="Group 10">
            <a:extLst>
              <a:ext uri="{FF2B5EF4-FFF2-40B4-BE49-F238E27FC236}">
                <a16:creationId xmlns:a16="http://schemas.microsoft.com/office/drawing/2014/main" id="{F16A5D68-A1E2-42B6-8D51-77E38C797F8A}"/>
              </a:ext>
            </a:extLst>
          </p:cNvPr>
          <p:cNvGrpSpPr>
            <a:grpSpLocks/>
          </p:cNvGrpSpPr>
          <p:nvPr/>
        </p:nvGrpSpPr>
        <p:grpSpPr bwMode="auto">
          <a:xfrm>
            <a:off x="690725" y="1594608"/>
            <a:ext cx="10232228" cy="2864231"/>
            <a:chOff x="207964" y="2161334"/>
            <a:chExt cx="8092610" cy="2906731"/>
          </a:xfrm>
        </p:grpSpPr>
        <p:pic>
          <p:nvPicPr>
            <p:cNvPr id="9225" name="Picture 2">
              <a:extLst>
                <a:ext uri="{FF2B5EF4-FFF2-40B4-BE49-F238E27FC236}">
                  <a16:creationId xmlns:a16="http://schemas.microsoft.com/office/drawing/2014/main" id="{119BE35C-A087-626E-67D5-B66CED7CB7D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l="10312" r="13789"/>
            <a:stretch>
              <a:fillRect/>
            </a:stretch>
          </p:blipFill>
          <p:spPr bwMode="auto">
            <a:xfrm>
              <a:off x="5980378" y="2161334"/>
              <a:ext cx="2320196" cy="290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图片 50" descr="arsenic_cancer_china.jpeg">
              <a:extLst>
                <a:ext uri="{FF2B5EF4-FFF2-40B4-BE49-F238E27FC236}">
                  <a16:creationId xmlns:a16="http://schemas.microsoft.com/office/drawing/2014/main" id="{7DEAC86A-3003-F7FC-4807-FF108F60EA6F}"/>
                </a:ext>
              </a:extLst>
            </p:cNvPr>
            <p:cNvPicPr>
              <a:picLocks noChangeAspect="1"/>
            </p:cNvPicPr>
            <p:nvPr/>
          </p:nvPicPr>
          <p:blipFill>
            <a:blip r:embed="rId3" cstate="email">
              <a:extLst>
                <a:ext uri="{28A0092B-C50C-407E-A947-70E740481C1C}">
                  <a14:useLocalDpi xmlns:a14="http://schemas.microsoft.com/office/drawing/2010/main"/>
                </a:ext>
              </a:extLst>
            </a:blip>
            <a:srcRect l="31670" r="10400"/>
            <a:stretch>
              <a:fillRect/>
            </a:stretch>
          </p:blipFill>
          <p:spPr bwMode="auto">
            <a:xfrm>
              <a:off x="207964" y="2175508"/>
              <a:ext cx="2528866" cy="2878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7" name="图片 51" descr="arsenic-poisoning3.jpg">
              <a:extLst>
                <a:ext uri="{FF2B5EF4-FFF2-40B4-BE49-F238E27FC236}">
                  <a16:creationId xmlns:a16="http://schemas.microsoft.com/office/drawing/2014/main" id="{0AD8818A-9B89-1527-7F1A-F3D5C25C8613}"/>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flipH="1">
              <a:off x="4679405" y="2170752"/>
              <a:ext cx="1165875" cy="2870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22" name="TextBox 3">
            <a:extLst>
              <a:ext uri="{FF2B5EF4-FFF2-40B4-BE49-F238E27FC236}">
                <a16:creationId xmlns:a16="http://schemas.microsoft.com/office/drawing/2014/main" id="{075F4108-99FC-55AC-157D-F0F6332FE584}"/>
              </a:ext>
            </a:extLst>
          </p:cNvPr>
          <p:cNvSpPr txBox="1">
            <a:spLocks noChangeArrowheads="1"/>
          </p:cNvSpPr>
          <p:nvPr/>
        </p:nvSpPr>
        <p:spPr bwMode="auto">
          <a:xfrm>
            <a:off x="1449388" y="1509713"/>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en-US" altLang="zh-CN" sz="1800" dirty="0"/>
          </a:p>
        </p:txBody>
      </p:sp>
      <p:sp>
        <p:nvSpPr>
          <p:cNvPr id="9223" name="TextBox 4">
            <a:extLst>
              <a:ext uri="{FF2B5EF4-FFF2-40B4-BE49-F238E27FC236}">
                <a16:creationId xmlns:a16="http://schemas.microsoft.com/office/drawing/2014/main" id="{EC199937-BCDD-617A-B5F2-DFA8201E82AF}"/>
              </a:ext>
            </a:extLst>
          </p:cNvPr>
          <p:cNvSpPr txBox="1">
            <a:spLocks noChangeArrowheads="1"/>
          </p:cNvSpPr>
          <p:nvPr/>
        </p:nvSpPr>
        <p:spPr bwMode="auto">
          <a:xfrm>
            <a:off x="1463675" y="1358900"/>
            <a:ext cx="185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en-US" altLang="zh-CN" sz="1800" dirty="0"/>
          </a:p>
        </p:txBody>
      </p:sp>
      <p:sp>
        <p:nvSpPr>
          <p:cNvPr id="9224" name="TextBox 6">
            <a:extLst>
              <a:ext uri="{FF2B5EF4-FFF2-40B4-BE49-F238E27FC236}">
                <a16:creationId xmlns:a16="http://schemas.microsoft.com/office/drawing/2014/main" id="{C02B5FA9-5E94-4FFE-AA36-E132CB9BE530}"/>
              </a:ext>
            </a:extLst>
          </p:cNvPr>
          <p:cNvSpPr txBox="1">
            <a:spLocks noChangeArrowheads="1"/>
          </p:cNvSpPr>
          <p:nvPr/>
        </p:nvSpPr>
        <p:spPr bwMode="auto">
          <a:xfrm>
            <a:off x="1719072" y="4716376"/>
            <a:ext cx="90891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pPr algn="ctr"/>
            <a:r>
              <a:rPr lang="en-US" altLang="zh-CN" sz="1800" b="1" dirty="0"/>
              <a:t>Images</a:t>
            </a:r>
            <a:r>
              <a:rPr lang="en-US" altLang="zh-CN" sz="1800" dirty="0"/>
              <a:t>: Arsenic poisoning induced specific cancer through genetic defect from arsenic toxicity.</a:t>
            </a:r>
          </a:p>
        </p:txBody>
      </p:sp>
      <p:sp>
        <p:nvSpPr>
          <p:cNvPr id="4" name="TextBox 3">
            <a:extLst>
              <a:ext uri="{FF2B5EF4-FFF2-40B4-BE49-F238E27FC236}">
                <a16:creationId xmlns:a16="http://schemas.microsoft.com/office/drawing/2014/main" id="{11018F9A-DF34-78B8-3F59-9DBD725DEFE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5" name="Slide Number Placeholder 9">
            <a:extLst>
              <a:ext uri="{FF2B5EF4-FFF2-40B4-BE49-F238E27FC236}">
                <a16:creationId xmlns:a16="http://schemas.microsoft.com/office/drawing/2014/main" id="{DCCD66B2-2514-385B-7D20-5381D2C001DA}"/>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20</a:t>
            </a:fld>
            <a:endParaRPr lang="en-US" dirty="0"/>
          </a:p>
        </p:txBody>
      </p:sp>
      <p:cxnSp>
        <p:nvCxnSpPr>
          <p:cNvPr id="6" name="Straight Connector 5">
            <a:extLst>
              <a:ext uri="{FF2B5EF4-FFF2-40B4-BE49-F238E27FC236}">
                <a16:creationId xmlns:a16="http://schemas.microsoft.com/office/drawing/2014/main" id="{463543D4-8933-FE28-2A30-ADE1FB5A830A}"/>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B6C3382D-7484-F64E-1B9B-BD346191801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sp>
        <p:nvSpPr>
          <p:cNvPr id="12" name="矩形 14">
            <a:extLst>
              <a:ext uri="{FF2B5EF4-FFF2-40B4-BE49-F238E27FC236}">
                <a16:creationId xmlns:a16="http://schemas.microsoft.com/office/drawing/2014/main" id="{BD882B54-2C9F-1591-C365-8DA600ABE45C}"/>
              </a:ext>
            </a:extLst>
          </p:cNvPr>
          <p:cNvSpPr>
            <a:spLocks noChangeArrowheads="1"/>
          </p:cNvSpPr>
          <p:nvPr/>
        </p:nvSpPr>
        <p:spPr bwMode="auto">
          <a:xfrm>
            <a:off x="634625" y="520984"/>
            <a:ext cx="108498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2735" b="1" dirty="0">
                <a:solidFill>
                  <a:srgbClr val="156082"/>
                </a:solidFill>
                <a:latin typeface="+mn-lt"/>
              </a:rPr>
              <a:t>Health Effects of Arsenic Contamination</a:t>
            </a:r>
            <a:endParaRPr lang="zh-CN" altLang="en-US" sz="2735" b="1" dirty="0">
              <a:solidFill>
                <a:srgbClr val="156082"/>
              </a:solidFill>
              <a:latin typeface="+mn-lt"/>
            </a:endParaRPr>
          </a:p>
        </p:txBody>
      </p:sp>
      <p:pic>
        <p:nvPicPr>
          <p:cNvPr id="3" name="Picture 2">
            <a:extLst>
              <a:ext uri="{FF2B5EF4-FFF2-40B4-BE49-F238E27FC236}">
                <a16:creationId xmlns:a16="http://schemas.microsoft.com/office/drawing/2014/main" id="{257C4B16-0CB3-A257-C964-595621DDDC9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059019" y="1603888"/>
            <a:ext cx="2093311" cy="2854951"/>
          </a:xfrm>
          <a:prstGeom prst="rect">
            <a:avLst/>
          </a:prstGeom>
        </p:spPr>
      </p:pic>
    </p:spTree>
    <p:extLst>
      <p:ext uri="{BB962C8B-B14F-4D97-AF65-F5344CB8AC3E}">
        <p14:creationId xmlns:p14="http://schemas.microsoft.com/office/powerpoint/2010/main" val="52621203"/>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E017A-E2D7-28BD-C875-5028FC35DC0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6C50C97-7105-6DBC-B65E-11476DBD298D}"/>
              </a:ext>
            </a:extLst>
          </p:cNvPr>
          <p:cNvSpPr txBox="1"/>
          <p:nvPr/>
        </p:nvSpPr>
        <p:spPr>
          <a:xfrm>
            <a:off x="5671828" y="1589314"/>
            <a:ext cx="6353395" cy="4708981"/>
          </a:xfrm>
          <a:prstGeom prst="rect">
            <a:avLst/>
          </a:prstGeom>
          <a:noFill/>
        </p:spPr>
        <p:txBody>
          <a:bodyPr wrap="square" rtlCol="0">
            <a:spAutoFit/>
          </a:bodyPr>
          <a:lstStyle/>
          <a:p>
            <a:pPr algn="ctr"/>
            <a:r>
              <a:rPr lang="en-US" sz="2400" b="1" dirty="0">
                <a:solidFill>
                  <a:srgbClr val="00B050"/>
                </a:solidFill>
              </a:rPr>
              <a:t>The Global Threat of Arsenic in Ground Water</a:t>
            </a:r>
          </a:p>
          <a:p>
            <a:endParaRPr lang="en-US" b="1" dirty="0"/>
          </a:p>
          <a:p>
            <a:pPr marL="457200" indent="-457200">
              <a:buFontTx/>
              <a:buChar char="-"/>
            </a:pPr>
            <a:r>
              <a:rPr lang="en-US" sz="2400" b="1" dirty="0">
                <a:solidFill>
                  <a:schemeClr val="bg1">
                    <a:lumMod val="85000"/>
                  </a:schemeClr>
                </a:solidFill>
              </a:rPr>
              <a:t>Global Threat of Ground Water Arsenic –  </a:t>
            </a:r>
            <a:r>
              <a:rPr lang="en-US" altLang="zh-CN" sz="2400" b="1" dirty="0">
                <a:solidFill>
                  <a:schemeClr val="bg1">
                    <a:lumMod val="85000"/>
                  </a:schemeClr>
                </a:solidFill>
              </a:rPr>
              <a:t>accelerating global crisis like Water Scarcity</a:t>
            </a:r>
          </a:p>
          <a:p>
            <a:pPr marL="457200" indent="-457200">
              <a:buFontTx/>
              <a:buChar char="-"/>
            </a:pPr>
            <a:r>
              <a:rPr lang="en-US" sz="2400" b="1" dirty="0">
                <a:solidFill>
                  <a:schemeClr val="bg1">
                    <a:lumMod val="85000"/>
                  </a:schemeClr>
                </a:solidFill>
              </a:rPr>
              <a:t>Health Impacts of Water Contaminants – </a:t>
            </a:r>
            <a:br>
              <a:rPr lang="en-US" sz="2400" b="1" dirty="0">
                <a:solidFill>
                  <a:schemeClr val="bg1">
                    <a:lumMod val="85000"/>
                  </a:schemeClr>
                </a:solidFill>
              </a:rPr>
            </a:br>
            <a:r>
              <a:rPr lang="en-US" sz="2400" b="1" dirty="0">
                <a:solidFill>
                  <a:schemeClr val="bg1">
                    <a:lumMod val="85000"/>
                  </a:schemeClr>
                </a:solidFill>
              </a:rPr>
              <a:t>in general, and specific on ARSENIC</a:t>
            </a:r>
          </a:p>
          <a:p>
            <a:pPr marL="457200" indent="-457200">
              <a:buFontTx/>
              <a:buChar char="-"/>
            </a:pPr>
            <a:r>
              <a:rPr lang="en-US" altLang="zh-CN" sz="2400" b="1" dirty="0"/>
              <a:t>Water Treatment Trial Pilots (Thailand, Vietnam &amp; Bangladesh) – 1st Phase</a:t>
            </a:r>
          </a:p>
          <a:p>
            <a:pPr marL="457200" indent="-457200">
              <a:buFontTx/>
              <a:buChar char="-"/>
            </a:pPr>
            <a:r>
              <a:rPr lang="en-US" altLang="zh-CN" sz="2400" b="1" dirty="0">
                <a:solidFill>
                  <a:schemeClr val="bg1">
                    <a:lumMod val="85000"/>
                  </a:schemeClr>
                </a:solidFill>
              </a:rPr>
              <a:t>The proposed Ground Water Arsenic Mitigation Humanitarian Program – 2</a:t>
            </a:r>
            <a:r>
              <a:rPr lang="en-US" altLang="zh-CN" sz="2400" b="1" baseline="30000" dirty="0">
                <a:solidFill>
                  <a:schemeClr val="bg1">
                    <a:lumMod val="85000"/>
                  </a:schemeClr>
                </a:solidFill>
              </a:rPr>
              <a:t>nd</a:t>
            </a:r>
            <a:r>
              <a:rPr lang="en-US" altLang="zh-CN" sz="2400" b="1" dirty="0">
                <a:solidFill>
                  <a:schemeClr val="bg1">
                    <a:lumMod val="85000"/>
                  </a:schemeClr>
                </a:solidFill>
              </a:rPr>
              <a:t> Phase</a:t>
            </a:r>
          </a:p>
          <a:p>
            <a:pPr marL="457200" indent="-457200">
              <a:buFontTx/>
              <a:buChar char="-"/>
            </a:pPr>
            <a:r>
              <a:rPr lang="en-US" altLang="zh-CN" sz="2400" b="1" dirty="0">
                <a:solidFill>
                  <a:schemeClr val="bg1">
                    <a:lumMod val="85000"/>
                  </a:schemeClr>
                </a:solidFill>
              </a:rPr>
              <a:t>Our CAT-Arsenic Technology</a:t>
            </a:r>
          </a:p>
          <a:p>
            <a:endParaRPr lang="en-US" altLang="zh-CN" b="1" dirty="0"/>
          </a:p>
        </p:txBody>
      </p:sp>
      <p:sp>
        <p:nvSpPr>
          <p:cNvPr id="9" name="Slide Number Placeholder 8">
            <a:extLst>
              <a:ext uri="{FF2B5EF4-FFF2-40B4-BE49-F238E27FC236}">
                <a16:creationId xmlns:a16="http://schemas.microsoft.com/office/drawing/2014/main" id="{139F19DC-BF0D-18CE-8825-82D5D8128CDD}"/>
              </a:ext>
            </a:extLst>
          </p:cNvPr>
          <p:cNvSpPr>
            <a:spLocks noGrp="1"/>
          </p:cNvSpPr>
          <p:nvPr>
            <p:ph type="sldNum" sz="quarter" idx="12"/>
          </p:nvPr>
        </p:nvSpPr>
        <p:spPr/>
        <p:txBody>
          <a:bodyPr/>
          <a:lstStyle/>
          <a:p>
            <a:fld id="{92799E03-454D-4577-83C9-BB06FA9BD0A1}" type="slidenum">
              <a:rPr lang="en-US" smtClean="0"/>
              <a:t>21</a:t>
            </a:fld>
            <a:endParaRPr lang="en-US" dirty="0"/>
          </a:p>
        </p:txBody>
      </p:sp>
      <p:pic>
        <p:nvPicPr>
          <p:cNvPr id="6" name="Picture 5">
            <a:extLst>
              <a:ext uri="{FF2B5EF4-FFF2-40B4-BE49-F238E27FC236}">
                <a16:creationId xmlns:a16="http://schemas.microsoft.com/office/drawing/2014/main" id="{B6409F84-7C0A-7F58-48C9-DD1271FE242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7778" r="16508"/>
          <a:stretch/>
        </p:blipFill>
        <p:spPr>
          <a:xfrm>
            <a:off x="9524" y="0"/>
            <a:ext cx="5192485" cy="6858000"/>
          </a:xfrm>
          <a:prstGeom prst="rect">
            <a:avLst/>
          </a:prstGeom>
        </p:spPr>
      </p:pic>
      <p:pic>
        <p:nvPicPr>
          <p:cNvPr id="2" name="Picture 1">
            <a:extLst>
              <a:ext uri="{FF2B5EF4-FFF2-40B4-BE49-F238E27FC236}">
                <a16:creationId xmlns:a16="http://schemas.microsoft.com/office/drawing/2014/main" id="{30F4A9FC-4838-CFA0-8A58-DE429F19DB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2063" y="290700"/>
            <a:ext cx="3617840" cy="1298614"/>
          </a:xfrm>
          <a:prstGeom prst="rect">
            <a:avLst/>
          </a:prstGeom>
        </p:spPr>
      </p:pic>
    </p:spTree>
    <p:extLst>
      <p:ext uri="{BB962C8B-B14F-4D97-AF65-F5344CB8AC3E}">
        <p14:creationId xmlns:p14="http://schemas.microsoft.com/office/powerpoint/2010/main" val="1755657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矩形 14"/>
          <p:cNvSpPr>
            <a:spLocks noChangeArrowheads="1"/>
          </p:cNvSpPr>
          <p:nvPr/>
        </p:nvSpPr>
        <p:spPr bwMode="auto">
          <a:xfrm>
            <a:off x="634625" y="520984"/>
            <a:ext cx="10514638" cy="73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2735" b="1" dirty="0">
                <a:solidFill>
                  <a:srgbClr val="156082"/>
                </a:solidFill>
                <a:latin typeface="+mn-lt"/>
                <a:ea typeface="Montserrat Light"/>
                <a:cs typeface="Montserrat Light"/>
              </a:rPr>
              <a:t>Kamphaeng Saen Hospital and Kanchanaburi, Thailand  </a:t>
            </a:r>
          </a:p>
          <a:p>
            <a:r>
              <a:rPr lang="en-US" altLang="zh-CN" sz="1412" dirty="0">
                <a:solidFill>
                  <a:srgbClr val="4E4E55"/>
                </a:solidFill>
                <a:latin typeface="+mn-lt"/>
                <a:ea typeface="Montserrat Light"/>
                <a:cs typeface="Montserrat Light"/>
              </a:rPr>
              <a:t>Arsenic removal to WHO standards</a:t>
            </a:r>
            <a:endParaRPr lang="zh-CN" altLang="en-US" sz="1412" dirty="0">
              <a:solidFill>
                <a:srgbClr val="4E4E55"/>
              </a:solidFill>
              <a:latin typeface="+mn-lt"/>
              <a:ea typeface="Montserrat Light"/>
              <a:cs typeface="Montserrat Light"/>
            </a:endParaRPr>
          </a:p>
        </p:txBody>
      </p:sp>
      <p:pic>
        <p:nvPicPr>
          <p:cNvPr id="1741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42647" y="2866934"/>
            <a:ext cx="1749981" cy="136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42647" y="1351580"/>
            <a:ext cx="1744384" cy="1370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5" descr="F:\ReferenceWork\Engineering\WIP\A Ali\References\Pictures\1409200945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6603" y="1190449"/>
            <a:ext cx="2172743" cy="289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矩形 10"/>
          <p:cNvSpPr>
            <a:spLocks noChangeArrowheads="1"/>
          </p:cNvSpPr>
          <p:nvPr/>
        </p:nvSpPr>
        <p:spPr bwMode="auto">
          <a:xfrm>
            <a:off x="2257486" y="5746514"/>
            <a:ext cx="79787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1200" dirty="0">
                <a:latin typeface="Avenir LT 35 Light" charset="0"/>
                <a:ea typeface="Microsoft YaHei" panose="020B0503020204020204" pitchFamily="34" charset="-122"/>
              </a:rPr>
              <a:t>World Health Organization-Drinking Water Guidelines: </a:t>
            </a:r>
            <a:r>
              <a:rPr lang="en-US" altLang="zh-CN" sz="1200" dirty="0">
                <a:solidFill>
                  <a:srgbClr val="FF0000"/>
                </a:solidFill>
                <a:latin typeface="Avenir LT 35 Light" charset="0"/>
                <a:ea typeface="Microsoft YaHei" panose="020B0503020204020204" pitchFamily="34" charset="-122"/>
              </a:rPr>
              <a:t>As &lt; 10 </a:t>
            </a:r>
            <a:r>
              <a:rPr lang="en-US" altLang="zh-CN" sz="1200" dirty="0">
                <a:solidFill>
                  <a:srgbClr val="FF0000"/>
                </a:solidFill>
                <a:ea typeface="Microsoft YaHei" panose="020B0503020204020204" pitchFamily="34" charset="-122"/>
              </a:rPr>
              <a:t>µ</a:t>
            </a:r>
            <a:r>
              <a:rPr lang="en-US" altLang="zh-CN" sz="1200" dirty="0">
                <a:solidFill>
                  <a:srgbClr val="FF0000"/>
                </a:solidFill>
                <a:latin typeface="Avenir LT 35 Light" charset="0"/>
                <a:ea typeface="Microsoft YaHei" panose="020B0503020204020204" pitchFamily="34" charset="-122"/>
              </a:rPr>
              <a:t>g/l </a:t>
            </a:r>
            <a:r>
              <a:rPr lang="en-US" altLang="zh-CN" sz="1200" dirty="0">
                <a:latin typeface="Avenir LT 35 Light" charset="0"/>
                <a:ea typeface="Microsoft YaHei" panose="020B0503020204020204" pitchFamily="34" charset="-122"/>
              </a:rPr>
              <a:t>; ND = Not detectable at limit of reporting of </a:t>
            </a:r>
            <a:r>
              <a:rPr lang="en-US" altLang="zh-CN" sz="1200" b="1" dirty="0">
                <a:latin typeface="Avenir LT 35 Light" charset="0"/>
                <a:ea typeface="Microsoft YaHei" panose="020B0503020204020204" pitchFamily="34" charset="-122"/>
              </a:rPr>
              <a:t>0.1 µg/L</a:t>
            </a:r>
            <a:br>
              <a:rPr lang="en-US" altLang="zh-CN" sz="1200" b="1" dirty="0">
                <a:latin typeface="Avenir LT 35 Light" charset="0"/>
                <a:ea typeface="Microsoft YaHei" panose="020B0503020204020204" pitchFamily="34" charset="-122"/>
              </a:rPr>
            </a:br>
            <a:endParaRPr lang="en-US" altLang="zh-CN" sz="1200" b="1" dirty="0">
              <a:latin typeface="Avenir LT 35 Light" charset="0"/>
              <a:ea typeface="Microsoft YaHei" panose="020B0503020204020204" pitchFamily="34" charset="-122"/>
            </a:endParaRPr>
          </a:p>
        </p:txBody>
      </p:sp>
      <p:graphicFrame>
        <p:nvGraphicFramePr>
          <p:cNvPr id="10" name="Table 9"/>
          <p:cNvGraphicFramePr>
            <a:graphicFrameLocks noGrp="1"/>
          </p:cNvGraphicFramePr>
          <p:nvPr>
            <p:extLst>
              <p:ext uri="{D42A27DB-BD31-4B8C-83A1-F6EECF244321}">
                <p14:modId xmlns:p14="http://schemas.microsoft.com/office/powerpoint/2010/main" val="872774064"/>
              </p:ext>
            </p:extLst>
          </p:nvPr>
        </p:nvGraphicFramePr>
        <p:xfrm>
          <a:off x="626603" y="4439645"/>
          <a:ext cx="10726721" cy="1347920"/>
        </p:xfrm>
        <a:graphic>
          <a:graphicData uri="http://schemas.openxmlformats.org/drawingml/2006/table">
            <a:tbl>
              <a:tblPr>
                <a:tableStyleId>{BDBED569-4797-4DF1-A0F4-6AAB3CD982D8}</a:tableStyleId>
              </a:tblPr>
              <a:tblGrid>
                <a:gridCol w="1362351">
                  <a:extLst>
                    <a:ext uri="{9D8B030D-6E8A-4147-A177-3AD203B41FA5}">
                      <a16:colId xmlns:a16="http://schemas.microsoft.com/office/drawing/2014/main" val="20000"/>
                    </a:ext>
                  </a:extLst>
                </a:gridCol>
                <a:gridCol w="1011531">
                  <a:extLst>
                    <a:ext uri="{9D8B030D-6E8A-4147-A177-3AD203B41FA5}">
                      <a16:colId xmlns:a16="http://schemas.microsoft.com/office/drawing/2014/main" val="20001"/>
                    </a:ext>
                  </a:extLst>
                </a:gridCol>
                <a:gridCol w="1013928">
                  <a:extLst>
                    <a:ext uri="{9D8B030D-6E8A-4147-A177-3AD203B41FA5}">
                      <a16:colId xmlns:a16="http://schemas.microsoft.com/office/drawing/2014/main" val="20002"/>
                    </a:ext>
                  </a:extLst>
                </a:gridCol>
                <a:gridCol w="949552">
                  <a:extLst>
                    <a:ext uri="{9D8B030D-6E8A-4147-A177-3AD203B41FA5}">
                      <a16:colId xmlns:a16="http://schemas.microsoft.com/office/drawing/2014/main" val="20003"/>
                    </a:ext>
                  </a:extLst>
                </a:gridCol>
                <a:gridCol w="949552">
                  <a:extLst>
                    <a:ext uri="{9D8B030D-6E8A-4147-A177-3AD203B41FA5}">
                      <a16:colId xmlns:a16="http://schemas.microsoft.com/office/drawing/2014/main" val="20004"/>
                    </a:ext>
                  </a:extLst>
                </a:gridCol>
                <a:gridCol w="1126587">
                  <a:extLst>
                    <a:ext uri="{9D8B030D-6E8A-4147-A177-3AD203B41FA5}">
                      <a16:colId xmlns:a16="http://schemas.microsoft.com/office/drawing/2014/main" val="20005"/>
                    </a:ext>
                  </a:extLst>
                </a:gridCol>
                <a:gridCol w="1078305">
                  <a:extLst>
                    <a:ext uri="{9D8B030D-6E8A-4147-A177-3AD203B41FA5}">
                      <a16:colId xmlns:a16="http://schemas.microsoft.com/office/drawing/2014/main" val="20006"/>
                    </a:ext>
                  </a:extLst>
                </a:gridCol>
                <a:gridCol w="981740">
                  <a:extLst>
                    <a:ext uri="{9D8B030D-6E8A-4147-A177-3AD203B41FA5}">
                      <a16:colId xmlns:a16="http://schemas.microsoft.com/office/drawing/2014/main" val="20007"/>
                    </a:ext>
                  </a:extLst>
                </a:gridCol>
                <a:gridCol w="1263050">
                  <a:extLst>
                    <a:ext uri="{9D8B030D-6E8A-4147-A177-3AD203B41FA5}">
                      <a16:colId xmlns:a16="http://schemas.microsoft.com/office/drawing/2014/main" val="20008"/>
                    </a:ext>
                  </a:extLst>
                </a:gridCol>
                <a:gridCol w="990125">
                  <a:extLst>
                    <a:ext uri="{9D8B030D-6E8A-4147-A177-3AD203B41FA5}">
                      <a16:colId xmlns:a16="http://schemas.microsoft.com/office/drawing/2014/main" val="20009"/>
                    </a:ext>
                  </a:extLst>
                </a:gridCol>
              </a:tblGrid>
              <a:tr h="80871">
                <a:tc>
                  <a:txBody>
                    <a:bodyPr/>
                    <a:lstStyle/>
                    <a:p>
                      <a:pPr marL="0" marR="0" algn="ctr">
                        <a:lnSpc>
                          <a:spcPct val="115000"/>
                        </a:lnSpc>
                        <a:spcBef>
                          <a:spcPts val="0"/>
                        </a:spcBef>
                        <a:spcAft>
                          <a:spcPts val="0"/>
                        </a:spcAft>
                      </a:pPr>
                      <a:r>
                        <a:rPr lang="en-US" sz="1200" kern="1200" dirty="0"/>
                        <a:t>Parameter</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Raw 1</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Raw 2</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Treated S1</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Treated S2</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Treated S3</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Treated S4</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Treated S5</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Treated S6</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ADWG</a:t>
                      </a:r>
                      <a:endParaRPr lang="en-US" sz="120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0"/>
                  </a:ext>
                </a:extLst>
              </a:tr>
              <a:tr h="599382">
                <a:tc>
                  <a:txBody>
                    <a:bodyPr/>
                    <a:lstStyle/>
                    <a:p>
                      <a:r>
                        <a:rPr lang="en-US" sz="1200" kern="1200" dirty="0"/>
                        <a:t>Arsenic mg/l </a:t>
                      </a:r>
                      <a:r>
                        <a:rPr lang="en-US" sz="1000" kern="1200" dirty="0"/>
                        <a:t>(</a:t>
                      </a:r>
                      <a:r>
                        <a:rPr lang="en-US" altLang="zh-CN" sz="1000" kern="1200" dirty="0"/>
                        <a:t>Kamphaeng Saen, Thailand)</a:t>
                      </a:r>
                      <a:endParaRPr lang="zh-CN" altLang="en-US" sz="10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0.139</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0.1434</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0.010</a:t>
                      </a:r>
                      <a:endParaRPr lang="en-US" sz="120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200" kern="1200" dirty="0"/>
                        <a:t>Arsenic mg/l </a:t>
                      </a:r>
                      <a:r>
                        <a:rPr lang="en-US" sz="1000" kern="1200" dirty="0"/>
                        <a:t>(</a:t>
                      </a:r>
                      <a:r>
                        <a:rPr lang="en-US" altLang="zh-CN" sz="1000" dirty="0"/>
                        <a:t>Kanchanaburi, Thailand)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0.38</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0.4857</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ND</a:t>
                      </a:r>
                      <a:endParaRPr lang="en-US" sz="1200" kern="1200" dirty="0">
                        <a:solidFill>
                          <a:schemeClr val="tx1"/>
                        </a:solidFill>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200" kern="1200" dirty="0"/>
                        <a:t>0.010</a:t>
                      </a:r>
                      <a:endParaRPr lang="en-US" sz="120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2"/>
                  </a:ext>
                </a:extLst>
              </a:tr>
            </a:tbl>
          </a:graphicData>
        </a:graphic>
      </p:graphicFrame>
      <p:grpSp>
        <p:nvGrpSpPr>
          <p:cNvPr id="12" name="Group 11"/>
          <p:cNvGrpSpPr/>
          <p:nvPr/>
        </p:nvGrpSpPr>
        <p:grpSpPr>
          <a:xfrm>
            <a:off x="4996037" y="1924814"/>
            <a:ext cx="1987854" cy="1586426"/>
            <a:chOff x="456" y="956513"/>
            <a:chExt cx="1987854" cy="1586426"/>
          </a:xfrm>
          <a:scene3d>
            <a:camera prst="orthographicFront"/>
            <a:lightRig rig="flat" dir="t"/>
          </a:scene3d>
        </p:grpSpPr>
        <p:sp>
          <p:nvSpPr>
            <p:cNvPr id="20" name="Rectangle 19"/>
            <p:cNvSpPr/>
            <p:nvPr/>
          </p:nvSpPr>
          <p:spPr>
            <a:xfrm>
              <a:off x="456" y="956513"/>
              <a:ext cx="1987854" cy="15864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lstStyle/>
            <a:p>
              <a:endParaRPr lang="en-NZ" dirty="0"/>
            </a:p>
          </p:txBody>
        </p:sp>
        <p:sp>
          <p:nvSpPr>
            <p:cNvPr id="21" name="TextBox 20"/>
            <p:cNvSpPr txBox="1"/>
            <p:nvPr/>
          </p:nvSpPr>
          <p:spPr>
            <a:xfrm>
              <a:off x="456" y="956513"/>
              <a:ext cx="1987854" cy="15864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dirty="0"/>
                <a:t>All results showed ‘non –detectable’ levels of arsenic at laboratory method resolution of 0.0001mg/l.</a:t>
              </a:r>
            </a:p>
          </p:txBody>
        </p:sp>
      </p:grpSp>
      <p:grpSp>
        <p:nvGrpSpPr>
          <p:cNvPr id="14" name="Group 13"/>
          <p:cNvGrpSpPr/>
          <p:nvPr/>
        </p:nvGrpSpPr>
        <p:grpSpPr>
          <a:xfrm>
            <a:off x="7119170" y="1924814"/>
            <a:ext cx="1987854" cy="1586426"/>
            <a:chOff x="2377850" y="956513"/>
            <a:chExt cx="1987854" cy="1586426"/>
          </a:xfrm>
          <a:scene3d>
            <a:camera prst="orthographicFront"/>
            <a:lightRig rig="flat" dir="t"/>
          </a:scene3d>
        </p:grpSpPr>
        <p:sp>
          <p:nvSpPr>
            <p:cNvPr id="18" name="Rectangle 17"/>
            <p:cNvSpPr/>
            <p:nvPr/>
          </p:nvSpPr>
          <p:spPr>
            <a:xfrm>
              <a:off x="2377850" y="956513"/>
              <a:ext cx="1987854" cy="1586426"/>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a:lstStyle/>
            <a:p>
              <a:endParaRPr lang="en-NZ" dirty="0"/>
            </a:p>
          </p:txBody>
        </p:sp>
        <p:sp>
          <p:nvSpPr>
            <p:cNvPr id="19" name="TextBox 18"/>
            <p:cNvSpPr txBox="1"/>
            <p:nvPr/>
          </p:nvSpPr>
          <p:spPr>
            <a:xfrm>
              <a:off x="2377850" y="956513"/>
              <a:ext cx="1987854" cy="1586426"/>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dirty="0"/>
                <a:t>These results are promising and should be supported by independent laboratory records, operating data, and long-term monitoring.</a:t>
              </a:r>
              <a:endParaRPr lang="en-US" sz="1600" kern="1200" dirty="0"/>
            </a:p>
          </p:txBody>
        </p:sp>
      </p:grpSp>
      <p:grpSp>
        <p:nvGrpSpPr>
          <p:cNvPr id="15" name="Group 14"/>
          <p:cNvGrpSpPr/>
          <p:nvPr/>
        </p:nvGrpSpPr>
        <p:grpSpPr>
          <a:xfrm>
            <a:off x="9242303" y="1924814"/>
            <a:ext cx="1987854" cy="1586426"/>
            <a:chOff x="4811063" y="956513"/>
            <a:chExt cx="1987854" cy="1586426"/>
          </a:xfrm>
          <a:scene3d>
            <a:camera prst="orthographicFront"/>
            <a:lightRig rig="flat" dir="t"/>
          </a:scene3d>
        </p:grpSpPr>
        <p:sp>
          <p:nvSpPr>
            <p:cNvPr id="16" name="Rectangle 15"/>
            <p:cNvSpPr/>
            <p:nvPr/>
          </p:nvSpPr>
          <p:spPr>
            <a:xfrm>
              <a:off x="4811063" y="956513"/>
              <a:ext cx="1987854" cy="15864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lstStyle/>
            <a:p>
              <a:endParaRPr lang="en-NZ" dirty="0"/>
            </a:p>
          </p:txBody>
        </p:sp>
        <p:sp>
          <p:nvSpPr>
            <p:cNvPr id="17" name="TextBox 16"/>
            <p:cNvSpPr txBox="1"/>
            <p:nvPr/>
          </p:nvSpPr>
          <p:spPr>
            <a:xfrm>
              <a:off x="4811063" y="956513"/>
              <a:ext cx="1987854" cy="15864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dirty="0"/>
                <a:t>8 other water treatment systems were previously tested at the Kamphaeng Saen site for arsenic removal without success</a:t>
              </a:r>
              <a:r>
                <a:rPr lang="en-US" sz="1600" kern="1200" dirty="0"/>
                <a:t>.</a:t>
              </a:r>
            </a:p>
          </p:txBody>
        </p:sp>
      </p:grpSp>
      <p:pic>
        <p:nvPicPr>
          <p:cNvPr id="22" name="Picture 2" descr="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66109" y="16711"/>
            <a:ext cx="3602543" cy="396803"/>
          </a:xfrm>
          <a:prstGeom prst="rect">
            <a:avLst/>
          </a:prstGeom>
          <a:ln w="12700">
            <a:miter lim="400000"/>
          </a:ln>
        </p:spPr>
      </p:pic>
      <p:sp>
        <p:nvSpPr>
          <p:cNvPr id="2" name="TextBox 1">
            <a:extLst>
              <a:ext uri="{FF2B5EF4-FFF2-40B4-BE49-F238E27FC236}">
                <a16:creationId xmlns:a16="http://schemas.microsoft.com/office/drawing/2014/main" id="{8F1B5024-6CF5-CD04-FDC5-D2C04177E865}"/>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3" name="Slide Number Placeholder 9">
            <a:extLst>
              <a:ext uri="{FF2B5EF4-FFF2-40B4-BE49-F238E27FC236}">
                <a16:creationId xmlns:a16="http://schemas.microsoft.com/office/drawing/2014/main" id="{E99D30CF-4668-2BD9-30AD-CA2DB0E0A065}"/>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22</a:t>
            </a:fld>
            <a:endParaRPr lang="en-US" dirty="0"/>
          </a:p>
        </p:txBody>
      </p:sp>
      <p:cxnSp>
        <p:nvCxnSpPr>
          <p:cNvPr id="4" name="Straight Connector 3">
            <a:extLst>
              <a:ext uri="{FF2B5EF4-FFF2-40B4-BE49-F238E27FC236}">
                <a16:creationId xmlns:a16="http://schemas.microsoft.com/office/drawing/2014/main" id="{0C6B3969-7056-8039-4377-4C750310A1A3}"/>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9E384A89-D563-8869-C530-DDE9934896C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sp>
        <p:nvSpPr>
          <p:cNvPr id="7" name="TextBox 6">
            <a:extLst>
              <a:ext uri="{FF2B5EF4-FFF2-40B4-BE49-F238E27FC236}">
                <a16:creationId xmlns:a16="http://schemas.microsoft.com/office/drawing/2014/main" id="{F170AC2B-889E-FBB8-B707-0BEE44CB9069}"/>
              </a:ext>
            </a:extLst>
          </p:cNvPr>
          <p:cNvSpPr txBox="1"/>
          <p:nvPr/>
        </p:nvSpPr>
        <p:spPr>
          <a:xfrm>
            <a:off x="667911" y="5988990"/>
            <a:ext cx="12009120" cy="215444"/>
          </a:xfrm>
          <a:prstGeom prst="rect">
            <a:avLst/>
          </a:prstGeom>
          <a:noFill/>
        </p:spPr>
        <p:txBody>
          <a:bodyPr wrap="square">
            <a:spAutoFit/>
          </a:bodyPr>
          <a:lstStyle/>
          <a:p>
            <a:r>
              <a:rPr lang="en-US" altLang="zh-CN" sz="800" b="1" dirty="0">
                <a:latin typeface="Avenir LT 35 Light" charset="0"/>
                <a:ea typeface="Microsoft YaHei" panose="020B0503020204020204" pitchFamily="34" charset="-122"/>
              </a:rPr>
              <a:t>World Health Organization (2022). </a:t>
            </a:r>
            <a:r>
              <a:rPr lang="en-US" altLang="zh-CN" sz="800" dirty="0">
                <a:latin typeface="Avenir LT 35 Light" charset="0"/>
                <a:ea typeface="Microsoft YaHei" panose="020B0503020204020204" pitchFamily="34" charset="-122"/>
              </a:rPr>
              <a:t>Guidelines for drinking-water quality. 4</a:t>
            </a:r>
            <a:r>
              <a:rPr lang="en-US" altLang="zh-CN" sz="800" baseline="30000" dirty="0">
                <a:latin typeface="Avenir LT 35 Light" charset="0"/>
                <a:ea typeface="Microsoft YaHei" panose="020B0503020204020204" pitchFamily="34" charset="-122"/>
              </a:rPr>
              <a:t>th</a:t>
            </a:r>
            <a:r>
              <a:rPr lang="en-US" altLang="zh-CN" sz="800" dirty="0">
                <a:latin typeface="Avenir LT 35 Light" charset="0"/>
                <a:ea typeface="Microsoft YaHei" panose="020B0503020204020204" pitchFamily="34" charset="-122"/>
              </a:rPr>
              <a:t> edition. </a:t>
            </a:r>
            <a:r>
              <a:rPr lang="en-US" altLang="zh-CN" sz="800" dirty="0">
                <a:latin typeface="Avenir LT 35 Light" charset="0"/>
                <a:ea typeface="Microsoft YaHei" panose="020B0503020204020204" pitchFamily="34" charset="-122"/>
                <a:hlinkClick r:id="rId7"/>
              </a:rPr>
              <a:t>https://iris.who.int/server/api/core/bitstreams/69c17edd-ee26-425b-9d34-33799377e886/content</a:t>
            </a:r>
            <a:endParaRPr lang="en-US" altLang="zh-CN" sz="800" baseline="30000" dirty="0">
              <a:latin typeface="Avenir LT 35 Light" charset="0"/>
              <a:ea typeface="Microsoft YaHei" panose="020B0503020204020204" pitchFamily="34" charset="-122"/>
            </a:endParaRPr>
          </a:p>
        </p:txBody>
      </p:sp>
    </p:spTree>
    <p:extLst>
      <p:ext uri="{BB962C8B-B14F-4D97-AF65-F5344CB8AC3E}">
        <p14:creationId xmlns:p14="http://schemas.microsoft.com/office/powerpoint/2010/main" val="322434337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04C1D4F-A00A-3FB9-C9AC-7567C11D86E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5A716C6B-467C-9ADC-4807-C627E3C0CC87}"/>
              </a:ext>
            </a:extLst>
          </p:cNvPr>
          <p:cNvSpPr>
            <a:spLocks noGrp="1"/>
          </p:cNvSpPr>
          <p:nvPr>
            <p:ph type="sldNum" sz="quarter" idx="12"/>
          </p:nvPr>
        </p:nvSpPr>
        <p:spPr/>
        <p:txBody>
          <a:bodyPr/>
          <a:lstStyle/>
          <a:p>
            <a:fld id="{92799E03-454D-4577-83C9-BB06FA9BD0A1}" type="slidenum">
              <a:rPr lang="en-US" smtClean="0"/>
              <a:t>23</a:t>
            </a:fld>
            <a:endParaRPr lang="en-US" dirty="0"/>
          </a:p>
        </p:txBody>
      </p:sp>
      <p:cxnSp>
        <p:nvCxnSpPr>
          <p:cNvPr id="12" name="Straight Connector 11">
            <a:extLst>
              <a:ext uri="{FF2B5EF4-FFF2-40B4-BE49-F238E27FC236}">
                <a16:creationId xmlns:a16="http://schemas.microsoft.com/office/drawing/2014/main" id="{F15240B5-6EE4-D098-D6A3-4E03C5A4FA70}"/>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4" descr="Picture 4">
            <a:extLst>
              <a:ext uri="{FF2B5EF4-FFF2-40B4-BE49-F238E27FC236}">
                <a16:creationId xmlns:a16="http://schemas.microsoft.com/office/drawing/2014/main" id="{34BBB9D9-97C3-50DC-8C5C-B382716FBB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61567" y="3853471"/>
            <a:ext cx="1829142" cy="1146922"/>
          </a:xfrm>
          <a:prstGeom prst="rect">
            <a:avLst/>
          </a:prstGeom>
          <a:ln w="12700">
            <a:miter lim="400000"/>
            <a:headEnd/>
            <a:tailEnd/>
          </a:ln>
        </p:spPr>
      </p:pic>
      <p:graphicFrame>
        <p:nvGraphicFramePr>
          <p:cNvPr id="17" name="Table 17">
            <a:extLst>
              <a:ext uri="{FF2B5EF4-FFF2-40B4-BE49-F238E27FC236}">
                <a16:creationId xmlns:a16="http://schemas.microsoft.com/office/drawing/2014/main" id="{5D048D65-C2F0-F483-D25E-7FBD12B3CC18}"/>
              </a:ext>
            </a:extLst>
          </p:cNvPr>
          <p:cNvGraphicFramePr>
            <a:graphicFrameLocks noGrp="1"/>
          </p:cNvGraphicFramePr>
          <p:nvPr/>
        </p:nvGraphicFramePr>
        <p:xfrm>
          <a:off x="571500" y="3995128"/>
          <a:ext cx="5629060" cy="1097280"/>
        </p:xfrm>
        <a:graphic>
          <a:graphicData uri="http://schemas.openxmlformats.org/drawingml/2006/table">
            <a:tbl>
              <a:tblPr firstRow="1" bandRow="1">
                <a:tableStyleId>{5C22544A-7EE6-4342-B048-85BDC9FD1C3A}</a:tableStyleId>
              </a:tblPr>
              <a:tblGrid>
                <a:gridCol w="1125812">
                  <a:extLst>
                    <a:ext uri="{9D8B030D-6E8A-4147-A177-3AD203B41FA5}">
                      <a16:colId xmlns:a16="http://schemas.microsoft.com/office/drawing/2014/main" val="2428704336"/>
                    </a:ext>
                  </a:extLst>
                </a:gridCol>
                <a:gridCol w="1125812">
                  <a:extLst>
                    <a:ext uri="{9D8B030D-6E8A-4147-A177-3AD203B41FA5}">
                      <a16:colId xmlns:a16="http://schemas.microsoft.com/office/drawing/2014/main" val="1221623117"/>
                    </a:ext>
                  </a:extLst>
                </a:gridCol>
                <a:gridCol w="1125812">
                  <a:extLst>
                    <a:ext uri="{9D8B030D-6E8A-4147-A177-3AD203B41FA5}">
                      <a16:colId xmlns:a16="http://schemas.microsoft.com/office/drawing/2014/main" val="653263880"/>
                    </a:ext>
                  </a:extLst>
                </a:gridCol>
                <a:gridCol w="1125812">
                  <a:extLst>
                    <a:ext uri="{9D8B030D-6E8A-4147-A177-3AD203B41FA5}">
                      <a16:colId xmlns:a16="http://schemas.microsoft.com/office/drawing/2014/main" val="2911767925"/>
                    </a:ext>
                  </a:extLst>
                </a:gridCol>
                <a:gridCol w="1125812">
                  <a:extLst>
                    <a:ext uri="{9D8B030D-6E8A-4147-A177-3AD203B41FA5}">
                      <a16:colId xmlns:a16="http://schemas.microsoft.com/office/drawing/2014/main" val="453612224"/>
                    </a:ext>
                  </a:extLst>
                </a:gridCol>
              </a:tblGrid>
              <a:tr h="0">
                <a:tc>
                  <a:txBody>
                    <a:bodyPr/>
                    <a:lstStyle/>
                    <a:p>
                      <a:pPr algn="l"/>
                      <a:r>
                        <a:rPr lang="en-US" sz="1200" dirty="0">
                          <a:latin typeface="Times New Roman" panose="02020603050405020304" pitchFamily="18" charset="0"/>
                          <a:cs typeface="Times New Roman" panose="02020603050405020304" pitchFamily="18" charset="0"/>
                        </a:rPr>
                        <a:t>Parameter</a:t>
                      </a:r>
                    </a:p>
                  </a:txBody>
                  <a:tcPr/>
                </a:tc>
                <a:tc>
                  <a:txBody>
                    <a:bodyPr/>
                    <a:lstStyle/>
                    <a:p>
                      <a:pPr algn="ctr"/>
                      <a:r>
                        <a:rPr lang="en-US" sz="1200" dirty="0">
                          <a:latin typeface="Times New Roman" panose="02020603050405020304" pitchFamily="18" charset="0"/>
                          <a:cs typeface="Times New Roman" panose="02020603050405020304" pitchFamily="18" charset="0"/>
                        </a:rPr>
                        <a:t>Unit</a:t>
                      </a:r>
                    </a:p>
                  </a:txBody>
                  <a:tcPr/>
                </a:tc>
                <a:tc>
                  <a:txBody>
                    <a:bodyPr/>
                    <a:lstStyle/>
                    <a:p>
                      <a:pPr algn="ctr"/>
                      <a:r>
                        <a:rPr lang="en-US" sz="1200" dirty="0">
                          <a:latin typeface="Times New Roman" panose="02020603050405020304" pitchFamily="18" charset="0"/>
                          <a:cs typeface="Times New Roman" panose="02020603050405020304" pitchFamily="18" charset="0"/>
                        </a:rPr>
                        <a:t>HK Criteria*</a:t>
                      </a:r>
                    </a:p>
                  </a:txBody>
                  <a:tcPr/>
                </a:tc>
                <a:tc>
                  <a:txBody>
                    <a:bodyPr/>
                    <a:lstStyle/>
                    <a:p>
                      <a:pPr algn="ctr"/>
                      <a:r>
                        <a:rPr lang="en-US" sz="1200" dirty="0">
                          <a:latin typeface="Times New Roman" panose="02020603050405020304" pitchFamily="18" charset="0"/>
                          <a:cs typeface="Times New Roman" panose="02020603050405020304" pitchFamily="18" charset="0"/>
                        </a:rPr>
                        <a:t>Untreated</a:t>
                      </a:r>
                    </a:p>
                  </a:txBody>
                  <a:tcPr>
                    <a:solidFill>
                      <a:schemeClr val="accent2"/>
                    </a:solidFill>
                  </a:tcPr>
                </a:tc>
                <a:tc>
                  <a:txBody>
                    <a:bodyPr/>
                    <a:lstStyle/>
                    <a:p>
                      <a:pPr algn="ctr"/>
                      <a:r>
                        <a:rPr lang="en-US" sz="1200" dirty="0">
                          <a:latin typeface="Times New Roman" panose="02020603050405020304" pitchFamily="18" charset="0"/>
                          <a:cs typeface="Times New Roman" panose="02020603050405020304" pitchFamily="18" charset="0"/>
                        </a:rPr>
                        <a:t>Treated</a:t>
                      </a:r>
                    </a:p>
                  </a:txBody>
                  <a:tcPr>
                    <a:solidFill>
                      <a:schemeClr val="accent6"/>
                    </a:solidFill>
                  </a:tcPr>
                </a:tc>
                <a:extLst>
                  <a:ext uri="{0D108BD9-81ED-4DB2-BD59-A6C34878D82A}">
                    <a16:rowId xmlns:a16="http://schemas.microsoft.com/office/drawing/2014/main" val="1211663707"/>
                  </a:ext>
                </a:extLst>
              </a:tr>
              <a:tr h="0">
                <a:tc>
                  <a:txBody>
                    <a:bodyPr/>
                    <a:lstStyle/>
                    <a:p>
                      <a:pPr marL="0" algn="l" defTabSz="914400" rtl="0" eaLnBrk="1" latinLnBrk="0" hangingPunct="1">
                        <a:lnSpc>
                          <a:spcPct val="115000"/>
                        </a:lnSpc>
                        <a:defRPr b="0"/>
                      </a:pPr>
                      <a:r>
                        <a:rPr lang="en-US" altLang="zh-CN" sz="1200" kern="1200" dirty="0">
                          <a:solidFill>
                            <a:schemeClr val="tx1"/>
                          </a:solidFill>
                          <a:latin typeface="Times New Roman" panose="02020603050405020304" pitchFamily="18" charset="0"/>
                          <a:ea typeface="+mn-ea"/>
                          <a:cs typeface="Times New Roman" panose="02020603050405020304" pitchFamily="18" charset="0"/>
                        </a:rPr>
                        <a:t>Arsenic</a:t>
                      </a:r>
                      <a:endParaRPr sz="1200" kern="1200" dirty="0">
                        <a:solidFill>
                          <a:schemeClr val="tx1"/>
                        </a:solidFill>
                        <a:latin typeface="Times New Roman" panose="02020603050405020304" pitchFamily="18" charset="0"/>
                        <a:ea typeface="+mn-ea"/>
                        <a:cs typeface="Times New Roman" panose="02020603050405020304" pitchFamily="18" charset="0"/>
                      </a:endParaRPr>
                    </a:p>
                  </a:txBody>
                  <a:tcPr marL="0" marR="0" marT="0" marB="0" horzOverflow="overflow"/>
                </a:tc>
                <a:tc>
                  <a:txBody>
                    <a:bodyPr/>
                    <a:lstStyle/>
                    <a:p>
                      <a:pPr marL="0" algn="ctr" defTabSz="914400" rtl="0" eaLnBrk="1" latinLnBrk="0" hangingPunct="1">
                        <a:lnSpc>
                          <a:spcPct val="115000"/>
                        </a:lnSpc>
                      </a:pPr>
                      <a:r>
                        <a:rPr sz="1200" kern="1200" dirty="0">
                          <a:solidFill>
                            <a:schemeClr val="tx1"/>
                          </a:solidFill>
                          <a:latin typeface="Times New Roman" panose="02020603050405020304" pitchFamily="18" charset="0"/>
                          <a:ea typeface="+mn-ea"/>
                          <a:cs typeface="Times New Roman" panose="02020603050405020304" pitchFamily="18" charset="0"/>
                        </a:rPr>
                        <a:t>mg/L</a:t>
                      </a:r>
                    </a:p>
                  </a:txBody>
                  <a:tcPr marL="0" marR="0" marT="0" marB="0" horzOverflow="overflow"/>
                </a:tc>
                <a:tc>
                  <a:txBody>
                    <a:bodyPr/>
                    <a:lstStyle/>
                    <a:p>
                      <a:pPr algn="ctr"/>
                      <a:r>
                        <a:rPr lang="en-US" sz="1200" kern="1200" dirty="0">
                          <a:solidFill>
                            <a:schemeClr val="tx1"/>
                          </a:solidFill>
                          <a:latin typeface="Times New Roman" panose="02020603050405020304" pitchFamily="18" charset="0"/>
                          <a:ea typeface="+mn-ea"/>
                          <a:cs typeface="Times New Roman" panose="02020603050405020304" pitchFamily="18" charset="0"/>
                        </a:rPr>
                        <a:t>0.01</a:t>
                      </a:r>
                    </a:p>
                  </a:txBody>
                  <a:tcPr/>
                </a:tc>
                <a:tc>
                  <a:txBody>
                    <a:bodyPr/>
                    <a:lstStyle/>
                    <a:p>
                      <a:pPr marL="0" algn="ctr" defTabSz="914400" rtl="0" eaLnBrk="1" latinLnBrk="0" hangingPunct="1">
                        <a:lnSpc>
                          <a:spcPct val="115000"/>
                        </a:lnSpc>
                      </a:pPr>
                      <a:r>
                        <a:rPr sz="1200" kern="1200" dirty="0">
                          <a:solidFill>
                            <a:schemeClr val="tx1"/>
                          </a:solidFill>
                          <a:latin typeface="Times New Roman" panose="02020603050405020304" pitchFamily="18" charset="0"/>
                          <a:ea typeface="+mn-ea"/>
                          <a:cs typeface="Times New Roman" panose="02020603050405020304" pitchFamily="18" charset="0"/>
                        </a:rPr>
                        <a:t>0.178</a:t>
                      </a:r>
                    </a:p>
                  </a:txBody>
                  <a:tcPr marL="0" marR="0" marT="0" marB="0" horzOverflow="overflow">
                    <a:solidFill>
                      <a:schemeClr val="accent2">
                        <a:lumMod val="40000"/>
                        <a:lumOff val="60000"/>
                      </a:schemeClr>
                    </a:solidFill>
                  </a:tcPr>
                </a:tc>
                <a:tc>
                  <a:txBody>
                    <a:bodyPr/>
                    <a:lstStyle/>
                    <a:p>
                      <a:pPr marL="0" algn="ctr" defTabSz="914400" rtl="0" eaLnBrk="1" latinLnBrk="0" hangingPunct="1">
                        <a:lnSpc>
                          <a:spcPct val="115000"/>
                        </a:lnSpc>
                      </a:pPr>
                      <a:r>
                        <a:rPr sz="1200" kern="1200" dirty="0">
                          <a:solidFill>
                            <a:schemeClr val="tx1"/>
                          </a:solidFill>
                          <a:latin typeface="Times New Roman" panose="02020603050405020304" pitchFamily="18" charset="0"/>
                          <a:ea typeface="+mn-ea"/>
                          <a:cs typeface="Times New Roman" panose="02020603050405020304" pitchFamily="18" charset="0"/>
                        </a:rPr>
                        <a:t>0.003</a:t>
                      </a:r>
                      <a:r>
                        <a:rPr lang="en-US" sz="1200" kern="1200" dirty="0">
                          <a:solidFill>
                            <a:schemeClr val="tx1"/>
                          </a:solidFill>
                          <a:latin typeface="Times New Roman" panose="02020603050405020304" pitchFamily="18" charset="0"/>
                          <a:ea typeface="+mn-ea"/>
                          <a:cs typeface="Times New Roman" panose="02020603050405020304" pitchFamily="18" charset="0"/>
                        </a:rPr>
                        <a:t> – 0.007</a:t>
                      </a:r>
                    </a:p>
                  </a:txBody>
                  <a:tcPr marL="0" marR="0" marT="0" marB="0" horzOverflow="overflow">
                    <a:solidFill>
                      <a:schemeClr val="accent6">
                        <a:lumMod val="40000"/>
                        <a:lumOff val="60000"/>
                      </a:schemeClr>
                    </a:solidFill>
                  </a:tcPr>
                </a:tc>
                <a:extLst>
                  <a:ext uri="{0D108BD9-81ED-4DB2-BD59-A6C34878D82A}">
                    <a16:rowId xmlns:a16="http://schemas.microsoft.com/office/drawing/2014/main" val="621877614"/>
                  </a:ext>
                </a:extLst>
              </a:tr>
              <a:tr h="152359">
                <a:tc>
                  <a:txBody>
                    <a:bodyPr/>
                    <a:lstStyle/>
                    <a:p>
                      <a:pPr marL="0" algn="l" defTabSz="914400" rtl="0" eaLnBrk="1" latinLnBrk="0" hangingPunct="1">
                        <a:lnSpc>
                          <a:spcPct val="115000"/>
                        </a:lnSpc>
                        <a:defRPr b="0"/>
                      </a:pPr>
                      <a:r>
                        <a:rPr lang="en-US" altLang="zh-CN" sz="1200" kern="1200" dirty="0">
                          <a:solidFill>
                            <a:schemeClr val="tx1"/>
                          </a:solidFill>
                          <a:latin typeface="Times New Roman" panose="02020603050405020304" pitchFamily="18" charset="0"/>
                          <a:ea typeface="+mn-ea"/>
                          <a:cs typeface="Times New Roman" panose="02020603050405020304" pitchFamily="18" charset="0"/>
                        </a:rPr>
                        <a:t>Manganese</a:t>
                      </a:r>
                      <a:endParaRPr sz="1200" kern="1200" dirty="0">
                        <a:solidFill>
                          <a:schemeClr val="tx1"/>
                        </a:solidFill>
                        <a:latin typeface="Times New Roman" panose="02020603050405020304" pitchFamily="18" charset="0"/>
                        <a:ea typeface="+mn-ea"/>
                        <a:cs typeface="Times New Roman" panose="02020603050405020304" pitchFamily="18" charset="0"/>
                      </a:endParaRPr>
                    </a:p>
                  </a:txBody>
                  <a:tcPr marL="0" marR="0" marT="0" marB="0" horzOverflow="overflow"/>
                </a:tc>
                <a:tc>
                  <a:txBody>
                    <a:bodyPr/>
                    <a:lstStyle/>
                    <a:p>
                      <a:pPr marL="0" algn="ctr" defTabSz="914400" rtl="0" eaLnBrk="1" latinLnBrk="0" hangingPunct="1">
                        <a:lnSpc>
                          <a:spcPct val="115000"/>
                        </a:lnSpc>
                      </a:pPr>
                      <a:r>
                        <a:rPr sz="1200" kern="1200" dirty="0">
                          <a:solidFill>
                            <a:schemeClr val="tx1"/>
                          </a:solidFill>
                          <a:latin typeface="Times New Roman" panose="02020603050405020304" pitchFamily="18" charset="0"/>
                          <a:ea typeface="+mn-ea"/>
                          <a:cs typeface="Times New Roman" panose="02020603050405020304" pitchFamily="18" charset="0"/>
                        </a:rPr>
                        <a:t>mg/L</a:t>
                      </a:r>
                    </a:p>
                  </a:txBody>
                  <a:tcPr marL="0" marR="0" marT="0" marB="0" horzOverflow="overflow"/>
                </a:tc>
                <a:tc>
                  <a:txBody>
                    <a:bodyPr/>
                    <a:lstStyle/>
                    <a:p>
                      <a:pPr algn="ctr"/>
                      <a:r>
                        <a:rPr lang="en-US" sz="1200" kern="1200" dirty="0">
                          <a:solidFill>
                            <a:schemeClr val="tx1"/>
                          </a:solidFill>
                          <a:latin typeface="Times New Roman" panose="02020603050405020304" pitchFamily="18" charset="0"/>
                          <a:ea typeface="+mn-ea"/>
                          <a:cs typeface="Times New Roman" panose="02020603050405020304" pitchFamily="18" charset="0"/>
                        </a:rPr>
                        <a:t>N/A**</a:t>
                      </a:r>
                    </a:p>
                  </a:txBody>
                  <a:tcPr/>
                </a:tc>
                <a:tc>
                  <a:txBody>
                    <a:bodyPr/>
                    <a:lstStyle/>
                    <a:p>
                      <a:pPr marL="0" algn="ctr" defTabSz="914400" rtl="0" eaLnBrk="1" latinLnBrk="0" hangingPunct="1">
                        <a:lnSpc>
                          <a:spcPct val="115000"/>
                        </a:lnSpc>
                      </a:pPr>
                      <a:r>
                        <a:rPr sz="1200" kern="1200" dirty="0">
                          <a:solidFill>
                            <a:schemeClr val="tx1"/>
                          </a:solidFill>
                          <a:latin typeface="Times New Roman" panose="02020603050405020304" pitchFamily="18" charset="0"/>
                          <a:ea typeface="+mn-ea"/>
                          <a:cs typeface="Times New Roman" panose="02020603050405020304" pitchFamily="18" charset="0"/>
                        </a:rPr>
                        <a:t>0.98</a:t>
                      </a:r>
                    </a:p>
                  </a:txBody>
                  <a:tcPr marL="0" marR="0" marT="0" marB="0" horzOverflow="overflow">
                    <a:solidFill>
                      <a:schemeClr val="accent2">
                        <a:lumMod val="20000"/>
                        <a:lumOff val="80000"/>
                      </a:schemeClr>
                    </a:solidFill>
                  </a:tcPr>
                </a:tc>
                <a:tc>
                  <a:txBody>
                    <a:bodyPr/>
                    <a:lstStyle/>
                    <a:p>
                      <a:pPr marL="0" algn="ctr" defTabSz="914400" rtl="0" eaLnBrk="1" latinLnBrk="0" hangingPunct="1">
                        <a:lnSpc>
                          <a:spcPct val="115000"/>
                        </a:lnSpc>
                      </a:pPr>
                      <a:r>
                        <a:rPr sz="1200" kern="1200" dirty="0">
                          <a:solidFill>
                            <a:schemeClr val="tx1"/>
                          </a:solidFill>
                          <a:latin typeface="Times New Roman" panose="02020603050405020304" pitchFamily="18" charset="0"/>
                          <a:ea typeface="+mn-ea"/>
                          <a:cs typeface="Times New Roman" panose="02020603050405020304" pitchFamily="18" charset="0"/>
                        </a:rPr>
                        <a:t>0.04</a:t>
                      </a:r>
                    </a:p>
                  </a:txBody>
                  <a:tcPr marL="0" marR="0" marT="0" marB="0" horzOverflow="overflow">
                    <a:solidFill>
                      <a:schemeClr val="accent6">
                        <a:lumMod val="20000"/>
                        <a:lumOff val="80000"/>
                      </a:schemeClr>
                    </a:solidFill>
                  </a:tcPr>
                </a:tc>
                <a:extLst>
                  <a:ext uri="{0D108BD9-81ED-4DB2-BD59-A6C34878D82A}">
                    <a16:rowId xmlns:a16="http://schemas.microsoft.com/office/drawing/2014/main" val="3113125319"/>
                  </a:ext>
                </a:extLst>
              </a:tr>
              <a:tr h="0">
                <a:tc>
                  <a:txBody>
                    <a:bodyPr/>
                    <a:lstStyle/>
                    <a:p>
                      <a:pPr marL="0" algn="l" defTabSz="914400" rtl="0" eaLnBrk="1" latinLnBrk="0" hangingPunct="1">
                        <a:lnSpc>
                          <a:spcPct val="115000"/>
                        </a:lnSpc>
                        <a:defRPr b="0"/>
                      </a:pPr>
                      <a:r>
                        <a:rPr lang="en-US" sz="1200" kern="1200" dirty="0">
                          <a:solidFill>
                            <a:schemeClr val="tx1"/>
                          </a:solidFill>
                          <a:latin typeface="Times New Roman" panose="02020603050405020304" pitchFamily="18" charset="0"/>
                          <a:ea typeface="+mn-ea"/>
                          <a:cs typeface="Times New Roman" panose="02020603050405020304" pitchFamily="18" charset="0"/>
                        </a:rPr>
                        <a:t>Iron</a:t>
                      </a:r>
                      <a:endParaRPr sz="1200" kern="1200" dirty="0">
                        <a:solidFill>
                          <a:schemeClr val="tx1"/>
                        </a:solidFill>
                        <a:latin typeface="Times New Roman" panose="02020603050405020304" pitchFamily="18" charset="0"/>
                        <a:ea typeface="+mn-ea"/>
                        <a:cs typeface="Times New Roman" panose="02020603050405020304" pitchFamily="18" charset="0"/>
                      </a:endParaRPr>
                    </a:p>
                  </a:txBody>
                  <a:tcPr marL="0" marR="0" marT="0" marB="0" horzOverflow="overflow"/>
                </a:tc>
                <a:tc>
                  <a:txBody>
                    <a:bodyPr/>
                    <a:lstStyle/>
                    <a:p>
                      <a:pPr marL="0" algn="ctr" defTabSz="914400" rtl="0" eaLnBrk="1" latinLnBrk="0" hangingPunct="1">
                        <a:lnSpc>
                          <a:spcPct val="115000"/>
                        </a:lnSpc>
                      </a:pPr>
                      <a:r>
                        <a:rPr sz="1200" kern="1200" dirty="0">
                          <a:solidFill>
                            <a:schemeClr val="tx1"/>
                          </a:solidFill>
                          <a:latin typeface="Times New Roman" panose="02020603050405020304" pitchFamily="18" charset="0"/>
                          <a:ea typeface="+mn-ea"/>
                          <a:cs typeface="Times New Roman" panose="02020603050405020304" pitchFamily="18" charset="0"/>
                        </a:rPr>
                        <a:t>mg/L</a:t>
                      </a:r>
                    </a:p>
                  </a:txBody>
                  <a:tcPr marL="0" marR="0" marT="0" marB="0" horzOverflow="overflow"/>
                </a:tc>
                <a:tc>
                  <a:txBody>
                    <a:bodyPr/>
                    <a:lstStyle/>
                    <a:p>
                      <a:pPr algn="ctr"/>
                      <a:r>
                        <a:rPr lang="en-US" sz="1200" kern="1200" dirty="0">
                          <a:solidFill>
                            <a:schemeClr val="tx1"/>
                          </a:solidFill>
                          <a:latin typeface="Times New Roman" panose="02020603050405020304" pitchFamily="18" charset="0"/>
                          <a:ea typeface="+mn-ea"/>
                          <a:cs typeface="Times New Roman" panose="02020603050405020304" pitchFamily="18" charset="0"/>
                        </a:rPr>
                        <a:t>0.3</a:t>
                      </a:r>
                    </a:p>
                  </a:txBody>
                  <a:tcPr/>
                </a:tc>
                <a:tc>
                  <a:txBody>
                    <a:bodyPr/>
                    <a:lstStyle/>
                    <a:p>
                      <a:pPr marL="0" algn="ctr" defTabSz="914400" rtl="0" eaLnBrk="1" latinLnBrk="0" hangingPunct="1">
                        <a:lnSpc>
                          <a:spcPct val="115000"/>
                        </a:lnSpc>
                      </a:pPr>
                      <a:r>
                        <a:rPr sz="1200" kern="1200" dirty="0">
                          <a:solidFill>
                            <a:schemeClr val="tx1"/>
                          </a:solidFill>
                          <a:latin typeface="Times New Roman" panose="02020603050405020304" pitchFamily="18" charset="0"/>
                          <a:ea typeface="+mn-ea"/>
                          <a:cs typeface="Times New Roman" panose="02020603050405020304" pitchFamily="18" charset="0"/>
                        </a:rPr>
                        <a:t>6.34</a:t>
                      </a:r>
                    </a:p>
                  </a:txBody>
                  <a:tcPr marL="0" marR="0" marT="0" marB="0" horzOverflow="overflow">
                    <a:solidFill>
                      <a:schemeClr val="accent2">
                        <a:lumMod val="40000"/>
                        <a:lumOff val="60000"/>
                      </a:schemeClr>
                    </a:solidFill>
                  </a:tcPr>
                </a:tc>
                <a:tc>
                  <a:txBody>
                    <a:bodyPr/>
                    <a:lstStyle/>
                    <a:p>
                      <a:pPr marL="0" algn="ctr" defTabSz="914400" rtl="0" eaLnBrk="1" latinLnBrk="0" hangingPunct="1">
                        <a:lnSpc>
                          <a:spcPct val="115000"/>
                        </a:lnSpc>
                      </a:pPr>
                      <a:r>
                        <a:rPr sz="1200" kern="1200" dirty="0">
                          <a:solidFill>
                            <a:schemeClr val="tx1"/>
                          </a:solidFill>
                          <a:latin typeface="Times New Roman" panose="02020603050405020304" pitchFamily="18" charset="0"/>
                          <a:ea typeface="+mn-ea"/>
                          <a:cs typeface="Times New Roman" panose="02020603050405020304" pitchFamily="18" charset="0"/>
                        </a:rPr>
                        <a:t>0.08</a:t>
                      </a:r>
                    </a:p>
                  </a:txBody>
                  <a:tcPr marL="0" marR="0" marT="0" marB="0" horzOverflow="overflow">
                    <a:solidFill>
                      <a:schemeClr val="accent6">
                        <a:lumMod val="40000"/>
                        <a:lumOff val="60000"/>
                      </a:schemeClr>
                    </a:solidFill>
                  </a:tcPr>
                </a:tc>
                <a:extLst>
                  <a:ext uri="{0D108BD9-81ED-4DB2-BD59-A6C34878D82A}">
                    <a16:rowId xmlns:a16="http://schemas.microsoft.com/office/drawing/2014/main" val="2243547253"/>
                  </a:ext>
                </a:extLst>
              </a:tr>
            </a:tbl>
          </a:graphicData>
        </a:graphic>
      </p:graphicFrame>
      <p:sp>
        <p:nvSpPr>
          <p:cNvPr id="18" name="TextBox 17">
            <a:extLst>
              <a:ext uri="{FF2B5EF4-FFF2-40B4-BE49-F238E27FC236}">
                <a16:creationId xmlns:a16="http://schemas.microsoft.com/office/drawing/2014/main" id="{5AEFB360-B244-40CF-766A-909FBA39AC99}"/>
              </a:ext>
            </a:extLst>
          </p:cNvPr>
          <p:cNvSpPr txBox="1"/>
          <p:nvPr/>
        </p:nvSpPr>
        <p:spPr>
          <a:xfrm>
            <a:off x="468086" y="5080636"/>
            <a:ext cx="6096000" cy="707886"/>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*Made reference to Quality Water Supply Scheme for Buildings – Fresh Water (Plus) &amp; Hong Kong Drinkin</a:t>
            </a:r>
            <a:r>
              <a:rPr lang="en-US" sz="1000" dirty="0">
                <a:solidFill>
                  <a:srgbClr val="000000"/>
                </a:solidFill>
                <a:latin typeface="Times New Roman" panose="02020603050405020304" pitchFamily="18" charset="0"/>
                <a:ea typeface="DFKai-SB" panose="03000509000000000000" pitchFamily="65" charset="-120"/>
              </a:rPr>
              <a:t>g Water Standard</a:t>
            </a:r>
          </a:p>
          <a:p>
            <a:r>
              <a:rPr lang="en-US" sz="1000" dirty="0">
                <a:solidFill>
                  <a:srgbClr val="000000"/>
                </a:solidFill>
                <a:latin typeface="Times New Roman" panose="02020603050405020304" pitchFamily="18" charset="0"/>
                <a:ea typeface="DFKai-SB" panose="03000509000000000000" pitchFamily="65" charset="-120"/>
              </a:rPr>
              <a:t>**Manganese currently not included in HKDWS, reference from The 2022 Annual Report on Drinking Water Quality in Hong Kong</a:t>
            </a:r>
            <a:endParaRPr lang="en-US" sz="1000" dirty="0"/>
          </a:p>
        </p:txBody>
      </p:sp>
      <p:pic>
        <p:nvPicPr>
          <p:cNvPr id="19" name="Picture 4" descr="Picture 4">
            <a:extLst>
              <a:ext uri="{FF2B5EF4-FFF2-40B4-BE49-F238E27FC236}">
                <a16:creationId xmlns:a16="http://schemas.microsoft.com/office/drawing/2014/main" id="{A8798654-F080-A1AA-F61B-D52F4CB685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3501" y="1555917"/>
            <a:ext cx="2477208" cy="2145562"/>
          </a:xfrm>
          <a:prstGeom prst="rect">
            <a:avLst/>
          </a:prstGeom>
          <a:ln w="12700">
            <a:miter lim="400000"/>
            <a:headEnd/>
            <a:tailEnd/>
          </a:ln>
        </p:spPr>
      </p:pic>
      <p:sp>
        <p:nvSpPr>
          <p:cNvPr id="24" name="TextBox 23">
            <a:extLst>
              <a:ext uri="{FF2B5EF4-FFF2-40B4-BE49-F238E27FC236}">
                <a16:creationId xmlns:a16="http://schemas.microsoft.com/office/drawing/2014/main" id="{60DC2C99-698F-3108-FFE4-F63549FA6FAE}"/>
              </a:ext>
            </a:extLst>
          </p:cNvPr>
          <p:cNvSpPr txBox="1"/>
          <p:nvPr/>
        </p:nvSpPr>
        <p:spPr>
          <a:xfrm>
            <a:off x="571500" y="995267"/>
            <a:ext cx="5185943" cy="2852063"/>
          </a:xfrm>
          <a:prstGeom prst="rect">
            <a:avLst/>
          </a:prstGeom>
          <a:noFill/>
        </p:spPr>
        <p:txBody>
          <a:bodyPr wrap="square">
            <a:spAutoFit/>
          </a:bodyPr>
          <a:lstStyle/>
          <a:p>
            <a:r>
              <a:rPr lang="en-US" sz="1600" b="1" dirty="0"/>
              <a:t>Capacity of Plant : 15,000 L/day</a:t>
            </a:r>
          </a:p>
          <a:p>
            <a:pPr marL="285750" indent="-285750">
              <a:buFontTx/>
              <a:buChar char="-"/>
            </a:pPr>
            <a:r>
              <a:rPr lang="en-US" sz="1400" dirty="0"/>
              <a:t>The district has been suffering from high levels of arsenic in local groundwater, resulting in cancer, skin lesions, cardiovascular diseases, and other health impacts. 43,000 people died from arsenic poisoning every year.</a:t>
            </a:r>
            <a:endParaRPr lang="en-US" sz="1400" baseline="30000" dirty="0"/>
          </a:p>
          <a:p>
            <a:pPr marL="285750" indent="-285750">
              <a:buFontTx/>
              <a:buChar char="-"/>
            </a:pPr>
            <a:endParaRPr lang="en-US" sz="1400" baseline="30000" dirty="0"/>
          </a:p>
          <a:p>
            <a:pPr marL="285750" indent="-285750">
              <a:buFontTx/>
              <a:buChar char="-"/>
            </a:pPr>
            <a:r>
              <a:rPr lang="en-US" sz="1400" dirty="0"/>
              <a:t>The government has not yet found an effective clean-water solution before Catalytic Advanced Treatment.</a:t>
            </a:r>
          </a:p>
          <a:p>
            <a:pPr marL="285750" indent="-285750">
              <a:buFontTx/>
              <a:buChar char="-"/>
            </a:pPr>
            <a:endParaRPr lang="en-US" sz="1400" dirty="0"/>
          </a:p>
          <a:p>
            <a:pPr marL="285750" indent="-285750">
              <a:buFontTx/>
              <a:buChar char="-"/>
            </a:pPr>
            <a:r>
              <a:rPr lang="en-US" sz="1400" dirty="0"/>
              <a:t>The trial suggests that CAT-Arsenic treatment may reduce exposure risk by lowering arsenic levels in drinking water.</a:t>
            </a:r>
          </a:p>
          <a:p>
            <a:pPr marL="285750" indent="-285750">
              <a:buFontTx/>
              <a:buChar char="-"/>
            </a:pPr>
            <a:endParaRPr lang="en-US" sz="1400" dirty="0"/>
          </a:p>
          <a:p>
            <a:pPr marL="285750" indent="-285750">
              <a:buFontTx/>
              <a:buChar char="-"/>
            </a:pPr>
            <a:r>
              <a:rPr lang="en-US" sz="1400" dirty="0"/>
              <a:t>Reference letter on 29</a:t>
            </a:r>
            <a:r>
              <a:rPr lang="en-US" sz="1400" baseline="30000" dirty="0"/>
              <a:t>th</a:t>
            </a:r>
            <a:r>
              <a:rPr lang="en-US" sz="1400" dirty="0"/>
              <a:t> Jan 2024 attached.</a:t>
            </a:r>
          </a:p>
        </p:txBody>
      </p:sp>
      <p:sp>
        <p:nvSpPr>
          <p:cNvPr id="26" name="TextBox 25">
            <a:extLst>
              <a:ext uri="{FF2B5EF4-FFF2-40B4-BE49-F238E27FC236}">
                <a16:creationId xmlns:a16="http://schemas.microsoft.com/office/drawing/2014/main" id="{D28C8FEF-246C-B2C6-E5CD-80232A86D905}"/>
              </a:ext>
            </a:extLst>
          </p:cNvPr>
          <p:cNvSpPr txBox="1"/>
          <p:nvPr/>
        </p:nvSpPr>
        <p:spPr>
          <a:xfrm>
            <a:off x="571500" y="423492"/>
            <a:ext cx="7991234" cy="461665"/>
          </a:xfrm>
          <a:prstGeom prst="rect">
            <a:avLst/>
          </a:prstGeom>
          <a:noFill/>
        </p:spPr>
        <p:txBody>
          <a:bodyPr wrap="square">
            <a:spAutoFit/>
          </a:bodyPr>
          <a:lstStyle/>
          <a:p>
            <a:r>
              <a:rPr lang="en-US" sz="2400" b="1" dirty="0">
                <a:solidFill>
                  <a:srgbClr val="156082"/>
                </a:solidFill>
              </a:rPr>
              <a:t>Drinking water at Meherpur District (Southern Bangladesh)</a:t>
            </a:r>
          </a:p>
        </p:txBody>
      </p:sp>
      <p:pic>
        <p:nvPicPr>
          <p:cNvPr id="2" name="Picture 1">
            <a:extLst>
              <a:ext uri="{FF2B5EF4-FFF2-40B4-BE49-F238E27FC236}">
                <a16:creationId xmlns:a16="http://schemas.microsoft.com/office/drawing/2014/main" id="{36F3E28B-3FE6-A657-52E8-4850A38D44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pic>
        <p:nvPicPr>
          <p:cNvPr id="5" name="Picture 4">
            <a:extLst>
              <a:ext uri="{FF2B5EF4-FFF2-40B4-BE49-F238E27FC236}">
                <a16:creationId xmlns:a16="http://schemas.microsoft.com/office/drawing/2014/main" id="{DF29F36A-72D6-B281-2CB7-75C708E9265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40241" y="137536"/>
            <a:ext cx="3083917" cy="4077236"/>
          </a:xfrm>
          <a:prstGeom prst="rect">
            <a:avLst/>
          </a:prstGeom>
        </p:spPr>
      </p:pic>
      <p:pic>
        <p:nvPicPr>
          <p:cNvPr id="8" name="Picture 7">
            <a:extLst>
              <a:ext uri="{FF2B5EF4-FFF2-40B4-BE49-F238E27FC236}">
                <a16:creationId xmlns:a16="http://schemas.microsoft.com/office/drawing/2014/main" id="{C23CBE62-9BD0-C071-101A-ABB213E74CD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46613" y="3772932"/>
            <a:ext cx="2821487" cy="2284567"/>
          </a:xfrm>
          <a:prstGeom prst="rect">
            <a:avLst/>
          </a:prstGeom>
        </p:spPr>
      </p:pic>
      <p:sp>
        <p:nvSpPr>
          <p:cNvPr id="4" name="TextBox 3">
            <a:extLst>
              <a:ext uri="{FF2B5EF4-FFF2-40B4-BE49-F238E27FC236}">
                <a16:creationId xmlns:a16="http://schemas.microsoft.com/office/drawing/2014/main" id="{DCFEB9E5-2475-2D99-15FA-1579875D301F}"/>
              </a:ext>
            </a:extLst>
          </p:cNvPr>
          <p:cNvSpPr txBox="1"/>
          <p:nvPr/>
        </p:nvSpPr>
        <p:spPr>
          <a:xfrm>
            <a:off x="406689" y="5861754"/>
            <a:ext cx="10996921" cy="215444"/>
          </a:xfrm>
          <a:prstGeom prst="rect">
            <a:avLst/>
          </a:prstGeom>
          <a:noFill/>
        </p:spPr>
        <p:txBody>
          <a:bodyPr wrap="none" rtlCol="0">
            <a:spAutoFit/>
          </a:bodyPr>
          <a:lstStyle/>
          <a:p>
            <a:r>
              <a:rPr lang="en-US" sz="800" b="1" dirty="0"/>
              <a:t>Human Rights Watch.</a:t>
            </a:r>
            <a:r>
              <a:rPr lang="en-US" sz="800" dirty="0"/>
              <a:t> (2016). </a:t>
            </a:r>
            <a:r>
              <a:rPr lang="en-US" sz="800" i="1" dirty="0"/>
              <a:t>Nepotism and Neglect: The Failing Response to Arsenic in the Drinking Water of Bangladesh’s Rural Poor</a:t>
            </a:r>
            <a:r>
              <a:rPr lang="en-US" sz="800" dirty="0"/>
              <a:t>. </a:t>
            </a:r>
            <a:r>
              <a:rPr lang="en-US" sz="800" dirty="0">
                <a:hlinkClick r:id="rId7"/>
              </a:rPr>
              <a:t>https://www.hrw.org/report/2016/04/06/nepotism-and-neglect/failing-response-arsenic-drinking-water-bangladeshs-rural</a:t>
            </a:r>
            <a:endParaRPr lang="en-NZ" sz="800" dirty="0"/>
          </a:p>
        </p:txBody>
      </p:sp>
    </p:spTree>
    <p:extLst>
      <p:ext uri="{BB962C8B-B14F-4D97-AF65-F5344CB8AC3E}">
        <p14:creationId xmlns:p14="http://schemas.microsoft.com/office/powerpoint/2010/main" val="2875109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his is a place for section breakdown…"/>
          <p:cNvSpPr txBox="1"/>
          <p:nvPr/>
        </p:nvSpPr>
        <p:spPr>
          <a:xfrm>
            <a:off x="6096000" y="5575220"/>
            <a:ext cx="5292485" cy="5924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lvl="1" indent="84049" algn="ctr">
              <a:spcBef>
                <a:spcPts val="265"/>
              </a:spcBef>
              <a:defRPr sz="2300">
                <a:solidFill>
                  <a:srgbClr val="FFFFFF"/>
                </a:solidFill>
                <a:latin typeface="Montserrat Light"/>
                <a:ea typeface="Montserrat Light"/>
                <a:cs typeface="Montserrat Light"/>
                <a:sym typeface="Montserrat Light"/>
              </a:defRPr>
            </a:pPr>
            <a:r>
              <a:rPr sz="1200" b="1" dirty="0">
                <a:solidFill>
                  <a:schemeClr val="tx1">
                    <a:lumMod val="95000"/>
                    <a:lumOff val="5000"/>
                  </a:schemeClr>
                </a:solidFill>
                <a:latin typeface="Montserrat Light"/>
              </a:rPr>
              <a:t>The </a:t>
            </a:r>
            <a:r>
              <a:rPr lang="en-US" sz="1200" b="1" dirty="0">
                <a:solidFill>
                  <a:schemeClr val="tx1">
                    <a:lumMod val="95000"/>
                    <a:lumOff val="5000"/>
                  </a:schemeClr>
                </a:solidFill>
                <a:latin typeface="Montserrat Light"/>
              </a:rPr>
              <a:t>CAT</a:t>
            </a:r>
            <a:r>
              <a:rPr sz="1200" b="1" dirty="0">
                <a:solidFill>
                  <a:schemeClr val="tx1">
                    <a:lumMod val="95000"/>
                    <a:lumOff val="5000"/>
                  </a:schemeClr>
                </a:solidFill>
                <a:latin typeface="Montserrat Light"/>
              </a:rPr>
              <a:t> process</a:t>
            </a:r>
            <a:r>
              <a:rPr lang="en-US" sz="1200" b="1" dirty="0">
                <a:solidFill>
                  <a:schemeClr val="tx1">
                    <a:lumMod val="95000"/>
                    <a:lumOff val="5000"/>
                  </a:schemeClr>
                </a:solidFill>
                <a:latin typeface="Montserrat Light"/>
              </a:rPr>
              <a:t> </a:t>
            </a:r>
            <a:r>
              <a:rPr sz="1200" b="1" dirty="0">
                <a:solidFill>
                  <a:schemeClr val="tx1">
                    <a:lumMod val="95000"/>
                    <a:lumOff val="5000"/>
                  </a:schemeClr>
                </a:solidFill>
                <a:latin typeface="Montserrat Light"/>
              </a:rPr>
              <a:t>delivers </a:t>
            </a:r>
            <a:r>
              <a:rPr lang="en-US" sz="1200" b="1" dirty="0">
                <a:solidFill>
                  <a:schemeClr val="tx1">
                    <a:lumMod val="95000"/>
                    <a:lumOff val="5000"/>
                  </a:schemeClr>
                </a:solidFill>
                <a:latin typeface="Montserrat Light"/>
              </a:rPr>
              <a:t>innovative</a:t>
            </a:r>
          </a:p>
          <a:p>
            <a:pPr lvl="1" indent="84049" algn="ctr">
              <a:spcBef>
                <a:spcPts val="265"/>
              </a:spcBef>
              <a:defRPr sz="2300">
                <a:solidFill>
                  <a:srgbClr val="FFFFFF"/>
                </a:solidFill>
                <a:latin typeface="Montserrat Light"/>
                <a:ea typeface="Montserrat Light"/>
                <a:cs typeface="Montserrat Light"/>
                <a:sym typeface="Montserrat Light"/>
              </a:defRPr>
            </a:pPr>
            <a:r>
              <a:rPr lang="en-US" sz="1200" b="1" dirty="0">
                <a:solidFill>
                  <a:schemeClr val="tx1">
                    <a:lumMod val="95000"/>
                    <a:lumOff val="5000"/>
                  </a:schemeClr>
                </a:solidFill>
                <a:latin typeface="Montserrat Light"/>
              </a:rPr>
              <a:t>potable and </a:t>
            </a:r>
            <a:r>
              <a:rPr lang="en-US" sz="1200" b="1" dirty="0">
                <a:solidFill>
                  <a:schemeClr val="tx1">
                    <a:lumMod val="95000"/>
                    <a:lumOff val="5000"/>
                  </a:schemeClr>
                </a:solidFill>
              </a:rPr>
              <a:t>waste </a:t>
            </a:r>
            <a:r>
              <a:rPr sz="1200" b="1" dirty="0">
                <a:solidFill>
                  <a:schemeClr val="tx1">
                    <a:lumMod val="95000"/>
                    <a:lumOff val="5000"/>
                  </a:schemeClr>
                </a:solidFill>
              </a:rPr>
              <a:t>water treatment solutions</a:t>
            </a:r>
            <a:r>
              <a:rPr lang="en-US" sz="1200" b="1" dirty="0">
                <a:solidFill>
                  <a:schemeClr val="tx1">
                    <a:lumMod val="95000"/>
                    <a:lumOff val="5000"/>
                  </a:schemeClr>
                </a:solidFill>
              </a:rPr>
              <a:t> </a:t>
            </a:r>
            <a:r>
              <a:rPr lang="en-NZ" sz="1200" b="1" dirty="0">
                <a:solidFill>
                  <a:schemeClr val="tx1">
                    <a:lumMod val="95000"/>
                    <a:lumOff val="5000"/>
                  </a:schemeClr>
                </a:solidFill>
              </a:rPr>
              <a:t>with Sustainability, Health &amp; Energy focus.</a:t>
            </a:r>
            <a:endParaRPr sz="1200" b="1" dirty="0">
              <a:solidFill>
                <a:schemeClr val="tx1">
                  <a:lumMod val="95000"/>
                  <a:lumOff val="5000"/>
                </a:schemeClr>
              </a:solidFill>
            </a:endParaRPr>
          </a:p>
        </p:txBody>
      </p:sp>
      <p:pic>
        <p:nvPicPr>
          <p:cNvPr id="2" name="Picture 1">
            <a:extLst>
              <a:ext uri="{FF2B5EF4-FFF2-40B4-BE49-F238E27FC236}">
                <a16:creationId xmlns:a16="http://schemas.microsoft.com/office/drawing/2014/main" id="{EFEDCEAE-D562-EED3-A950-A6F7DA858DA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33894" y="231954"/>
            <a:ext cx="2896352" cy="1125536"/>
          </a:xfrm>
          <a:prstGeom prst="rect">
            <a:avLst/>
          </a:prstGeom>
          <a:pattFill prst="lgGrid">
            <a:fgClr>
              <a:schemeClr val="tx1">
                <a:lumMod val="85000"/>
                <a:lumOff val="15000"/>
              </a:schemeClr>
            </a:fgClr>
            <a:bgClr>
              <a:schemeClr val="bg1"/>
            </a:bgClr>
          </a:pattFill>
          <a:ln>
            <a:noFill/>
          </a:ln>
        </p:spPr>
      </p:pic>
      <p:pic>
        <p:nvPicPr>
          <p:cNvPr id="9" name="Picture 8">
            <a:extLst>
              <a:ext uri="{FF2B5EF4-FFF2-40B4-BE49-F238E27FC236}">
                <a16:creationId xmlns:a16="http://schemas.microsoft.com/office/drawing/2014/main" id="{3BA7B460-7D86-5A14-3259-599B3C225E8F}"/>
              </a:ext>
            </a:extLst>
          </p:cNvPr>
          <p:cNvPicPr>
            <a:picLocks noChangeAspect="1"/>
          </p:cNvPicPr>
          <p:nvPr/>
        </p:nvPicPr>
        <p:blipFill>
          <a:blip r:embed="rId3"/>
          <a:stretch>
            <a:fillRect/>
          </a:stretch>
        </p:blipFill>
        <p:spPr>
          <a:xfrm>
            <a:off x="150846" y="2171273"/>
            <a:ext cx="6158800" cy="4415546"/>
          </a:xfrm>
          <a:prstGeom prst="rect">
            <a:avLst/>
          </a:prstGeom>
        </p:spPr>
      </p:pic>
      <p:pic>
        <p:nvPicPr>
          <p:cNvPr id="11" name="Picture 10">
            <a:extLst>
              <a:ext uri="{FF2B5EF4-FFF2-40B4-BE49-F238E27FC236}">
                <a16:creationId xmlns:a16="http://schemas.microsoft.com/office/drawing/2014/main" id="{93512BD5-624D-F97A-1C75-0F5D186FB17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09646" y="1831895"/>
            <a:ext cx="5731510" cy="3743325"/>
          </a:xfrm>
          <a:prstGeom prst="rect">
            <a:avLst/>
          </a:prstGeom>
        </p:spPr>
      </p:pic>
      <p:sp>
        <p:nvSpPr>
          <p:cNvPr id="4" name="TextBox 3">
            <a:extLst>
              <a:ext uri="{FF2B5EF4-FFF2-40B4-BE49-F238E27FC236}">
                <a16:creationId xmlns:a16="http://schemas.microsoft.com/office/drawing/2014/main" id="{D0BE879B-D2F1-1B22-86B7-7C9A11001120}"/>
              </a:ext>
            </a:extLst>
          </p:cNvPr>
          <p:cNvSpPr txBox="1"/>
          <p:nvPr/>
        </p:nvSpPr>
        <p:spPr>
          <a:xfrm>
            <a:off x="3903038" y="310342"/>
            <a:ext cx="6786734" cy="1200329"/>
          </a:xfrm>
          <a:prstGeom prst="rect">
            <a:avLst/>
          </a:prstGeom>
          <a:noFill/>
        </p:spPr>
        <p:txBody>
          <a:bodyPr wrap="square" rtlCol="0">
            <a:spAutoFit/>
          </a:bodyPr>
          <a:lstStyle/>
          <a:p>
            <a:r>
              <a:rPr lang="en-US" sz="2400" b="1" dirty="0">
                <a:solidFill>
                  <a:srgbClr val="156082"/>
                </a:solidFill>
              </a:rPr>
              <a:t>Arsenic Removal WTP</a:t>
            </a:r>
          </a:p>
          <a:p>
            <a:r>
              <a:rPr lang="en-US" sz="2400" b="1" dirty="0">
                <a:solidFill>
                  <a:srgbClr val="156082"/>
                </a:solidFill>
              </a:rPr>
              <a:t>UN Humanitarian Project Proposal </a:t>
            </a:r>
          </a:p>
          <a:p>
            <a:r>
              <a:rPr lang="en-US" sz="2400" b="1" dirty="0">
                <a:solidFill>
                  <a:srgbClr val="156082"/>
                </a:solidFill>
              </a:rPr>
              <a:t>for Healthy Drinking Water</a:t>
            </a:r>
          </a:p>
        </p:txBody>
      </p:sp>
    </p:spTree>
    <p:extLst>
      <p:ext uri="{BB962C8B-B14F-4D97-AF65-F5344CB8AC3E}">
        <p14:creationId xmlns:p14="http://schemas.microsoft.com/office/powerpoint/2010/main" val="420738679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 name="TextBox 4">
            <a:extLst>
              <a:ext uri="{FF2B5EF4-FFF2-40B4-BE49-F238E27FC236}">
                <a16:creationId xmlns:a16="http://schemas.microsoft.com/office/drawing/2014/main" id="{70550677-A384-0793-16DF-0BC461380B7A}"/>
              </a:ext>
            </a:extLst>
          </p:cNvPr>
          <p:cNvSpPr txBox="1"/>
          <p:nvPr/>
        </p:nvSpPr>
        <p:spPr>
          <a:xfrm>
            <a:off x="2268157" y="426089"/>
            <a:ext cx="7745855" cy="400110"/>
          </a:xfrm>
          <a:prstGeom prst="rect">
            <a:avLst/>
          </a:prstGeom>
          <a:noFill/>
        </p:spPr>
        <p:txBody>
          <a:bodyPr wrap="square" rtlCol="0">
            <a:spAutoFit/>
          </a:bodyPr>
          <a:lstStyle/>
          <a:p>
            <a:pPr algn="ctr"/>
            <a:r>
              <a:rPr lang="en-US" sz="2000" b="1" dirty="0">
                <a:solidFill>
                  <a:srgbClr val="156082"/>
                </a:solidFill>
              </a:rPr>
              <a:t>Groundwater Treatment Plant for Tien Phong Primary School, Vietnam</a:t>
            </a:r>
            <a:endParaRPr lang="en-NZ" sz="2000" b="1" dirty="0">
              <a:solidFill>
                <a:srgbClr val="156082"/>
              </a:solidFill>
            </a:endParaRPr>
          </a:p>
        </p:txBody>
      </p:sp>
      <p:sp>
        <p:nvSpPr>
          <p:cNvPr id="6" name="TextBox 5">
            <a:extLst>
              <a:ext uri="{FF2B5EF4-FFF2-40B4-BE49-F238E27FC236}">
                <a16:creationId xmlns:a16="http://schemas.microsoft.com/office/drawing/2014/main" id="{928D5E7A-50A1-1FA2-4329-D3E767BAB6BD}"/>
              </a:ext>
            </a:extLst>
          </p:cNvPr>
          <p:cNvSpPr txBox="1"/>
          <p:nvPr/>
        </p:nvSpPr>
        <p:spPr>
          <a:xfrm>
            <a:off x="678872" y="870901"/>
            <a:ext cx="10756297" cy="1815882"/>
          </a:xfrm>
          <a:prstGeom prst="rect">
            <a:avLst/>
          </a:prstGeom>
          <a:noFill/>
        </p:spPr>
        <p:txBody>
          <a:bodyPr wrap="square" rtlCol="0">
            <a:spAutoFit/>
          </a:bodyPr>
          <a:lstStyle/>
          <a:p>
            <a:r>
              <a:rPr lang="en-US" sz="1400" b="0" i="0" dirty="0">
                <a:solidFill>
                  <a:srgbClr val="4D4E56"/>
                </a:solidFill>
                <a:effectLst/>
                <a:highlight>
                  <a:srgbClr val="FFFFFF"/>
                </a:highlight>
                <a:latin typeface="Montserrat" panose="00000500000000000000" pitchFamily="2" charset="0"/>
              </a:rPr>
              <a:t>A humanitarian project with the University of Technology Sydney (UTS), Australian Aid, and Vietnam academy of Science and Technology, to design, install, commission, and operate a fit-for-purpose arsenic mitigation ground water treatment plant for a primary school in Vietnam. The extremely high concentration of arsenic (0.55mg/L), iron (31mg/L), and ammonia 18mg/L) were treated well below the drinking water standard (&lt;0.01, &lt;0.3. and &lt;0.3 respectively)</a:t>
            </a:r>
          </a:p>
          <a:p>
            <a:endParaRPr lang="en-US" sz="1400" b="0" i="0" dirty="0">
              <a:solidFill>
                <a:srgbClr val="4D4E56"/>
              </a:solidFill>
              <a:effectLst/>
              <a:highlight>
                <a:srgbClr val="FFFFFF"/>
              </a:highlight>
              <a:latin typeface="Montserrat" panose="00000500000000000000" pitchFamily="2" charset="0"/>
            </a:endParaRPr>
          </a:p>
          <a:p>
            <a:r>
              <a:rPr lang="en-US" sz="1400" b="0" i="0" dirty="0">
                <a:solidFill>
                  <a:srgbClr val="4D4E56"/>
                </a:solidFill>
                <a:effectLst/>
                <a:highlight>
                  <a:srgbClr val="FFFFFF"/>
                </a:highlight>
                <a:latin typeface="Montserrat" panose="00000500000000000000" pitchFamily="2" charset="0"/>
              </a:rPr>
              <a:t>Most importantly, the plant will improve the health and well-being of the school children of Tien Phong, by removing the arsenic and other contaminants and delivering safe, clean, reliable potable water compliant with Vietnamese drinking water guidelines.</a:t>
            </a:r>
            <a:endParaRPr lang="en-NZ" sz="1400" dirty="0"/>
          </a:p>
        </p:txBody>
      </p:sp>
      <p:sp>
        <p:nvSpPr>
          <p:cNvPr id="8" name="TextBox 7">
            <a:extLst>
              <a:ext uri="{FF2B5EF4-FFF2-40B4-BE49-F238E27FC236}">
                <a16:creationId xmlns:a16="http://schemas.microsoft.com/office/drawing/2014/main" id="{380EADB4-55D9-659F-13C9-CD73AC8DD6F5}"/>
              </a:ext>
            </a:extLst>
          </p:cNvPr>
          <p:cNvSpPr txBox="1"/>
          <p:nvPr/>
        </p:nvSpPr>
        <p:spPr>
          <a:xfrm>
            <a:off x="681811" y="2872135"/>
            <a:ext cx="4282761" cy="2893100"/>
          </a:xfrm>
          <a:prstGeom prst="rect">
            <a:avLst/>
          </a:prstGeom>
          <a:noFill/>
        </p:spPr>
        <p:txBody>
          <a:bodyPr wrap="square" rtlCol="0">
            <a:spAutoFit/>
          </a:bodyPr>
          <a:lstStyle/>
          <a:p>
            <a:pPr algn="l"/>
            <a:r>
              <a:rPr lang="en-US" sz="1400" b="0" i="0" dirty="0">
                <a:solidFill>
                  <a:srgbClr val="4D4E56"/>
                </a:solidFill>
                <a:effectLst/>
                <a:highlight>
                  <a:srgbClr val="FFFFFF"/>
                </a:highlight>
                <a:latin typeface="Montserrat" panose="00000500000000000000" pitchFamily="2" charset="0"/>
              </a:rPr>
              <a:t>The plant has been designed to be simple, cost-effective, very energy efficient, and easy to operate, enabling viable deployment of decentralized systems across Vietnam. Local operators will be trained to run the plant once the pilot is completed, providing a viable, self-sustainable solution.</a:t>
            </a:r>
          </a:p>
          <a:p>
            <a:pPr algn="l"/>
            <a:endParaRPr lang="en-US" sz="1400" b="0" i="0" dirty="0">
              <a:solidFill>
                <a:srgbClr val="4D4E56"/>
              </a:solidFill>
              <a:effectLst/>
              <a:highlight>
                <a:srgbClr val="FFFFFF"/>
              </a:highlight>
              <a:latin typeface="Montserrat" panose="00000500000000000000" pitchFamily="2" charset="0"/>
            </a:endParaRPr>
          </a:p>
          <a:p>
            <a:pPr algn="l"/>
            <a:r>
              <a:rPr lang="en-US" sz="1400" b="0" i="0" dirty="0">
                <a:solidFill>
                  <a:srgbClr val="4D4E56"/>
                </a:solidFill>
                <a:effectLst/>
                <a:highlight>
                  <a:srgbClr val="FFFFFF"/>
                </a:highlight>
                <a:latin typeface="Montserrat" panose="00000500000000000000" pitchFamily="2" charset="0"/>
              </a:rPr>
              <a:t>SHE Aqua will also work with UTS to demonstrate a remote data management platform integrated into the water treatment plant pilot, providing autonomous control on an IoT platform.</a:t>
            </a:r>
          </a:p>
        </p:txBody>
      </p:sp>
      <p:sp>
        <p:nvSpPr>
          <p:cNvPr id="2" name="TextBox 1">
            <a:extLst>
              <a:ext uri="{FF2B5EF4-FFF2-40B4-BE49-F238E27FC236}">
                <a16:creationId xmlns:a16="http://schemas.microsoft.com/office/drawing/2014/main" id="{492951E6-E773-E0CD-E2F0-926E3801F376}"/>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3" name="Slide Number Placeholder 9">
            <a:extLst>
              <a:ext uri="{FF2B5EF4-FFF2-40B4-BE49-F238E27FC236}">
                <a16:creationId xmlns:a16="http://schemas.microsoft.com/office/drawing/2014/main" id="{2E791F48-ECBB-06B9-F37F-D4F8109EDF93}"/>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25</a:t>
            </a:fld>
            <a:endParaRPr lang="en-US" dirty="0"/>
          </a:p>
        </p:txBody>
      </p:sp>
      <p:cxnSp>
        <p:nvCxnSpPr>
          <p:cNvPr id="4" name="Straight Connector 3">
            <a:extLst>
              <a:ext uri="{FF2B5EF4-FFF2-40B4-BE49-F238E27FC236}">
                <a16:creationId xmlns:a16="http://schemas.microsoft.com/office/drawing/2014/main" id="{716217F2-729E-6327-035F-561DB459D476}"/>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55ADB1F5-A21A-7CCB-AA42-7025AF0004C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pic>
        <p:nvPicPr>
          <p:cNvPr id="12" name="Picture 11">
            <a:extLst>
              <a:ext uri="{FF2B5EF4-FFF2-40B4-BE49-F238E27FC236}">
                <a16:creationId xmlns:a16="http://schemas.microsoft.com/office/drawing/2014/main" id="{9B5982FE-109E-CC20-C603-1941B5DA6A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91124" y="2402152"/>
            <a:ext cx="6044045" cy="3729284"/>
          </a:xfrm>
          <a:prstGeom prst="rect">
            <a:avLst/>
          </a:prstGeom>
        </p:spPr>
      </p:pic>
    </p:spTree>
    <p:extLst>
      <p:ext uri="{BB962C8B-B14F-4D97-AF65-F5344CB8AC3E}">
        <p14:creationId xmlns:p14="http://schemas.microsoft.com/office/powerpoint/2010/main" val="122780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4" descr="Image result for arsenic poisoning pictures">
            <a:extLst>
              <a:ext uri="{FF2B5EF4-FFF2-40B4-BE49-F238E27FC236}">
                <a16:creationId xmlns:a16="http://schemas.microsoft.com/office/drawing/2014/main" id="{2676660E-5B0C-93E0-DD08-D464A09A2E2B}"/>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4" name="TextBox 3">
            <a:extLst>
              <a:ext uri="{FF2B5EF4-FFF2-40B4-BE49-F238E27FC236}">
                <a16:creationId xmlns:a16="http://schemas.microsoft.com/office/drawing/2014/main" id="{11018F9A-DF34-78B8-3F59-9DBD725DEFE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5" name="Slide Number Placeholder 9">
            <a:extLst>
              <a:ext uri="{FF2B5EF4-FFF2-40B4-BE49-F238E27FC236}">
                <a16:creationId xmlns:a16="http://schemas.microsoft.com/office/drawing/2014/main" id="{DCCD66B2-2514-385B-7D20-5381D2C001DA}"/>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26</a:t>
            </a:fld>
            <a:endParaRPr lang="en-US" dirty="0"/>
          </a:p>
        </p:txBody>
      </p:sp>
      <p:cxnSp>
        <p:nvCxnSpPr>
          <p:cNvPr id="6" name="Straight Connector 5">
            <a:extLst>
              <a:ext uri="{FF2B5EF4-FFF2-40B4-BE49-F238E27FC236}">
                <a16:creationId xmlns:a16="http://schemas.microsoft.com/office/drawing/2014/main" id="{463543D4-8933-FE28-2A30-ADE1FB5A830A}"/>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B6C3382D-7484-F64E-1B9B-BD34619180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pic>
        <p:nvPicPr>
          <p:cNvPr id="9" name="Picture 8">
            <a:extLst>
              <a:ext uri="{FF2B5EF4-FFF2-40B4-BE49-F238E27FC236}">
                <a16:creationId xmlns:a16="http://schemas.microsoft.com/office/drawing/2014/main" id="{81CC9D0D-B2F1-C6FC-075D-31D76AC3D8D2}"/>
              </a:ext>
            </a:extLst>
          </p:cNvPr>
          <p:cNvPicPr>
            <a:picLocks noChangeAspect="1"/>
          </p:cNvPicPr>
          <p:nvPr/>
        </p:nvPicPr>
        <p:blipFill>
          <a:blip r:embed="rId3"/>
          <a:stretch>
            <a:fillRect/>
          </a:stretch>
        </p:blipFill>
        <p:spPr>
          <a:xfrm>
            <a:off x="850314" y="1644147"/>
            <a:ext cx="6618049" cy="4093600"/>
          </a:xfrm>
          <a:prstGeom prst="rect">
            <a:avLst/>
          </a:prstGeom>
          <a:effectLst>
            <a:glow rad="1092200">
              <a:schemeClr val="accent1">
                <a:alpha val="40000"/>
              </a:schemeClr>
            </a:glow>
          </a:effectLst>
        </p:spPr>
      </p:pic>
      <p:pic>
        <p:nvPicPr>
          <p:cNvPr id="10" name="Picture 9">
            <a:extLst>
              <a:ext uri="{FF2B5EF4-FFF2-40B4-BE49-F238E27FC236}">
                <a16:creationId xmlns:a16="http://schemas.microsoft.com/office/drawing/2014/main" id="{EFE77A6D-4769-4858-01C3-FA1A5294D5E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08762" y="1644147"/>
            <a:ext cx="3644973" cy="4054520"/>
          </a:xfrm>
          <a:prstGeom prst="rect">
            <a:avLst/>
          </a:prstGeom>
          <a:scene3d>
            <a:camera prst="orthographicFront"/>
            <a:lightRig rig="threePt" dir="t">
              <a:rot lat="0" lon="0" rev="1800000"/>
            </a:lightRig>
          </a:scene3d>
          <a:sp3d contourW="12700">
            <a:contourClr>
              <a:srgbClr val="00B0F0"/>
            </a:contourClr>
          </a:sp3d>
        </p:spPr>
      </p:pic>
      <p:sp>
        <p:nvSpPr>
          <p:cNvPr id="3" name="TextBox 2">
            <a:extLst>
              <a:ext uri="{FF2B5EF4-FFF2-40B4-BE49-F238E27FC236}">
                <a16:creationId xmlns:a16="http://schemas.microsoft.com/office/drawing/2014/main" id="{BEEDA48F-5326-628C-B1FD-3944CA5BCCBA}"/>
              </a:ext>
            </a:extLst>
          </p:cNvPr>
          <p:cNvSpPr txBox="1"/>
          <p:nvPr/>
        </p:nvSpPr>
        <p:spPr>
          <a:xfrm>
            <a:off x="8412970" y="5719921"/>
            <a:ext cx="2636556" cy="369332"/>
          </a:xfrm>
          <a:prstGeom prst="rect">
            <a:avLst/>
          </a:prstGeom>
          <a:noFill/>
        </p:spPr>
        <p:txBody>
          <a:bodyPr wrap="none" rtlCol="0">
            <a:spAutoFit/>
          </a:bodyPr>
          <a:lstStyle/>
          <a:p>
            <a:r>
              <a:rPr lang="en-US" dirty="0"/>
              <a:t>Experimental stand - 2006</a:t>
            </a:r>
          </a:p>
        </p:txBody>
      </p:sp>
      <p:sp>
        <p:nvSpPr>
          <p:cNvPr id="2" name="TextBox 1">
            <a:extLst>
              <a:ext uri="{FF2B5EF4-FFF2-40B4-BE49-F238E27FC236}">
                <a16:creationId xmlns:a16="http://schemas.microsoft.com/office/drawing/2014/main" id="{796B8F8F-3080-6082-E6F7-BB9B484041C7}"/>
              </a:ext>
            </a:extLst>
          </p:cNvPr>
          <p:cNvSpPr txBox="1"/>
          <p:nvPr/>
        </p:nvSpPr>
        <p:spPr>
          <a:xfrm>
            <a:off x="457200" y="384404"/>
            <a:ext cx="11096535" cy="923330"/>
          </a:xfrm>
          <a:prstGeom prst="rect">
            <a:avLst/>
          </a:prstGeom>
          <a:noFill/>
        </p:spPr>
        <p:txBody>
          <a:bodyPr wrap="square" rtlCol="0">
            <a:spAutoFit/>
          </a:bodyPr>
          <a:lstStyle/>
          <a:p>
            <a:r>
              <a:rPr lang="en-US" b="1" dirty="0">
                <a:solidFill>
                  <a:srgbClr val="156082"/>
                </a:solidFill>
              </a:rPr>
              <a:t>With the potentially cost-effective SHE AQUA arsenic treatment available, it can create new hope for millions in future generations by helping chronic arsenic poisoning patients avoid further exposure from contaminated water sources.</a:t>
            </a:r>
            <a:endParaRPr lang="en-NZ" b="1" dirty="0">
              <a:solidFill>
                <a:srgbClr val="156082"/>
              </a:solidFill>
            </a:endParaRPr>
          </a:p>
        </p:txBody>
      </p:sp>
    </p:spTree>
    <p:extLst>
      <p:ext uri="{BB962C8B-B14F-4D97-AF65-F5344CB8AC3E}">
        <p14:creationId xmlns:p14="http://schemas.microsoft.com/office/powerpoint/2010/main" val="406172949"/>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015F8-D0ED-7D49-B443-0C0D466BCC6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E5C2548-9689-7A78-73C8-19DA16B735F1}"/>
              </a:ext>
            </a:extLst>
          </p:cNvPr>
          <p:cNvSpPr txBox="1"/>
          <p:nvPr/>
        </p:nvSpPr>
        <p:spPr>
          <a:xfrm>
            <a:off x="5671828" y="1589314"/>
            <a:ext cx="6353395" cy="4708981"/>
          </a:xfrm>
          <a:prstGeom prst="rect">
            <a:avLst/>
          </a:prstGeom>
          <a:noFill/>
        </p:spPr>
        <p:txBody>
          <a:bodyPr wrap="square" rtlCol="0">
            <a:spAutoFit/>
          </a:bodyPr>
          <a:lstStyle/>
          <a:p>
            <a:pPr algn="ctr"/>
            <a:r>
              <a:rPr lang="en-US" sz="2400" b="1" dirty="0">
                <a:solidFill>
                  <a:srgbClr val="00B050"/>
                </a:solidFill>
              </a:rPr>
              <a:t>The Global Threat of Arsenic in Ground Water</a:t>
            </a:r>
          </a:p>
          <a:p>
            <a:endParaRPr lang="en-US" b="1" dirty="0"/>
          </a:p>
          <a:p>
            <a:pPr marL="457200" indent="-457200">
              <a:buFontTx/>
              <a:buChar char="-"/>
            </a:pPr>
            <a:r>
              <a:rPr lang="en-US" sz="2400" b="1" dirty="0">
                <a:solidFill>
                  <a:schemeClr val="bg1">
                    <a:lumMod val="85000"/>
                  </a:schemeClr>
                </a:solidFill>
              </a:rPr>
              <a:t>Global Threat of Ground Water Threat –  </a:t>
            </a:r>
            <a:r>
              <a:rPr lang="en-US" altLang="zh-CN" sz="2400" b="1" dirty="0">
                <a:solidFill>
                  <a:schemeClr val="bg1">
                    <a:lumMod val="85000"/>
                  </a:schemeClr>
                </a:solidFill>
              </a:rPr>
              <a:t>accelerating global crisis like Water Scarcity</a:t>
            </a:r>
          </a:p>
          <a:p>
            <a:pPr marL="457200" indent="-457200">
              <a:buFontTx/>
              <a:buChar char="-"/>
            </a:pPr>
            <a:r>
              <a:rPr lang="en-US" sz="2400" b="1" dirty="0">
                <a:solidFill>
                  <a:schemeClr val="bg1">
                    <a:lumMod val="85000"/>
                  </a:schemeClr>
                </a:solidFill>
              </a:rPr>
              <a:t>Health Impacts of Water Contaminants – </a:t>
            </a:r>
            <a:br>
              <a:rPr lang="en-US" sz="2400" b="1" dirty="0">
                <a:solidFill>
                  <a:schemeClr val="bg1">
                    <a:lumMod val="85000"/>
                  </a:schemeClr>
                </a:solidFill>
              </a:rPr>
            </a:br>
            <a:r>
              <a:rPr lang="en-US" sz="2400" b="1" dirty="0">
                <a:solidFill>
                  <a:schemeClr val="bg1">
                    <a:lumMod val="85000"/>
                  </a:schemeClr>
                </a:solidFill>
              </a:rPr>
              <a:t>in general, and specific on ARSENIC</a:t>
            </a:r>
          </a:p>
          <a:p>
            <a:pPr marL="457200" indent="-457200">
              <a:buFontTx/>
              <a:buChar char="-"/>
            </a:pPr>
            <a:r>
              <a:rPr lang="en-US" altLang="zh-CN" sz="2400" b="1" dirty="0">
                <a:solidFill>
                  <a:schemeClr val="bg1">
                    <a:lumMod val="85000"/>
                  </a:schemeClr>
                </a:solidFill>
              </a:rPr>
              <a:t>Water Treatment Trial Pilots (Thailand, Vietnam &amp; Bangladesh) – 1st Phase</a:t>
            </a:r>
          </a:p>
          <a:p>
            <a:pPr marL="457200" indent="-457200">
              <a:buFontTx/>
              <a:buChar char="-"/>
            </a:pPr>
            <a:r>
              <a:rPr lang="en-US" altLang="zh-CN" sz="2400" b="1" dirty="0"/>
              <a:t>The Proposed Ground Water Arsenic Mitigation Humanitarian Program – 2</a:t>
            </a:r>
            <a:r>
              <a:rPr lang="en-US" altLang="zh-CN" sz="2400" b="1" baseline="30000" dirty="0"/>
              <a:t>nd</a:t>
            </a:r>
            <a:r>
              <a:rPr lang="en-US" altLang="zh-CN" sz="2400" b="1" dirty="0"/>
              <a:t>  Phase Pilot</a:t>
            </a:r>
          </a:p>
          <a:p>
            <a:pPr marL="457200" indent="-457200">
              <a:buFontTx/>
              <a:buChar char="-"/>
            </a:pPr>
            <a:r>
              <a:rPr lang="en-US" altLang="zh-CN" sz="2400" b="1" dirty="0">
                <a:solidFill>
                  <a:schemeClr val="bg1">
                    <a:lumMod val="85000"/>
                  </a:schemeClr>
                </a:solidFill>
              </a:rPr>
              <a:t>Our CAT-Arsenic Technology</a:t>
            </a:r>
          </a:p>
          <a:p>
            <a:endParaRPr lang="en-US" altLang="zh-CN" b="1" dirty="0"/>
          </a:p>
        </p:txBody>
      </p:sp>
      <p:sp>
        <p:nvSpPr>
          <p:cNvPr id="9" name="Slide Number Placeholder 8">
            <a:extLst>
              <a:ext uri="{FF2B5EF4-FFF2-40B4-BE49-F238E27FC236}">
                <a16:creationId xmlns:a16="http://schemas.microsoft.com/office/drawing/2014/main" id="{A831568E-2294-C3DB-0C35-A1726494184A}"/>
              </a:ext>
            </a:extLst>
          </p:cNvPr>
          <p:cNvSpPr>
            <a:spLocks noGrp="1"/>
          </p:cNvSpPr>
          <p:nvPr>
            <p:ph type="sldNum" sz="quarter" idx="12"/>
          </p:nvPr>
        </p:nvSpPr>
        <p:spPr/>
        <p:txBody>
          <a:bodyPr/>
          <a:lstStyle/>
          <a:p>
            <a:fld id="{92799E03-454D-4577-83C9-BB06FA9BD0A1}" type="slidenum">
              <a:rPr lang="en-US" smtClean="0"/>
              <a:t>27</a:t>
            </a:fld>
            <a:endParaRPr lang="en-US" dirty="0"/>
          </a:p>
        </p:txBody>
      </p:sp>
      <p:pic>
        <p:nvPicPr>
          <p:cNvPr id="6" name="Picture 5">
            <a:extLst>
              <a:ext uri="{FF2B5EF4-FFF2-40B4-BE49-F238E27FC236}">
                <a16:creationId xmlns:a16="http://schemas.microsoft.com/office/drawing/2014/main" id="{AF83AA32-D3CB-BEED-639D-0574EF64885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7778" r="16508"/>
          <a:stretch/>
        </p:blipFill>
        <p:spPr>
          <a:xfrm>
            <a:off x="9524" y="0"/>
            <a:ext cx="5192485" cy="6858000"/>
          </a:xfrm>
          <a:prstGeom prst="rect">
            <a:avLst/>
          </a:prstGeom>
        </p:spPr>
      </p:pic>
      <p:pic>
        <p:nvPicPr>
          <p:cNvPr id="2" name="Picture 1">
            <a:extLst>
              <a:ext uri="{FF2B5EF4-FFF2-40B4-BE49-F238E27FC236}">
                <a16:creationId xmlns:a16="http://schemas.microsoft.com/office/drawing/2014/main" id="{7238D406-10A3-3219-01F1-968A5320C6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2063" y="290700"/>
            <a:ext cx="3617840" cy="1298614"/>
          </a:xfrm>
          <a:prstGeom prst="rect">
            <a:avLst/>
          </a:prstGeom>
        </p:spPr>
      </p:pic>
    </p:spTree>
    <p:extLst>
      <p:ext uri="{BB962C8B-B14F-4D97-AF65-F5344CB8AC3E}">
        <p14:creationId xmlns:p14="http://schemas.microsoft.com/office/powerpoint/2010/main" val="1054844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D8010-2359-F4F4-EA15-7A34AF4808B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F96D9FB-B667-B389-999F-7B711A22AEAD}"/>
              </a:ext>
            </a:extLst>
          </p:cNvPr>
          <p:cNvSpPr txBox="1"/>
          <p:nvPr/>
        </p:nvSpPr>
        <p:spPr>
          <a:xfrm>
            <a:off x="549727" y="199738"/>
            <a:ext cx="10804073" cy="584775"/>
          </a:xfrm>
          <a:prstGeom prst="rect">
            <a:avLst/>
          </a:prstGeom>
          <a:noFill/>
        </p:spPr>
        <p:txBody>
          <a:bodyPr wrap="square" rtlCol="0">
            <a:spAutoFit/>
          </a:bodyPr>
          <a:lstStyle/>
          <a:p>
            <a:r>
              <a:rPr lang="en-US" altLang="zh-CN" sz="3200" b="1" dirty="0">
                <a:solidFill>
                  <a:srgbClr val="156082"/>
                </a:solidFill>
              </a:rPr>
              <a:t>Proposed Second Phase Pilot Field Testing</a:t>
            </a:r>
            <a:endParaRPr lang="zh-CN" altLang="en-US" sz="3200" b="1" dirty="0">
              <a:solidFill>
                <a:srgbClr val="156082"/>
              </a:solidFill>
            </a:endParaRPr>
          </a:p>
        </p:txBody>
      </p:sp>
      <p:cxnSp>
        <p:nvCxnSpPr>
          <p:cNvPr id="3" name="Straight Connector 2">
            <a:extLst>
              <a:ext uri="{FF2B5EF4-FFF2-40B4-BE49-F238E27FC236}">
                <a16:creationId xmlns:a16="http://schemas.microsoft.com/office/drawing/2014/main" id="{B7895851-0577-AA8E-C2EA-05BE8748FA64}"/>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8FB6AB53-463F-4D61-451E-87B8FCCDD335}"/>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5D704712-9CD4-1BAA-6616-3741CECC3361}"/>
              </a:ext>
            </a:extLst>
          </p:cNvPr>
          <p:cNvSpPr>
            <a:spLocks noGrp="1"/>
          </p:cNvSpPr>
          <p:nvPr>
            <p:ph type="sldNum" sz="quarter" idx="12"/>
          </p:nvPr>
        </p:nvSpPr>
        <p:spPr/>
        <p:txBody>
          <a:bodyPr/>
          <a:lstStyle/>
          <a:p>
            <a:fld id="{92799E03-454D-4577-83C9-BB06FA9BD0A1}" type="slidenum">
              <a:rPr lang="en-US" smtClean="0"/>
              <a:t>28</a:t>
            </a:fld>
            <a:endParaRPr lang="en-US" dirty="0"/>
          </a:p>
        </p:txBody>
      </p:sp>
      <p:pic>
        <p:nvPicPr>
          <p:cNvPr id="4" name="Picture 3">
            <a:extLst>
              <a:ext uri="{FF2B5EF4-FFF2-40B4-BE49-F238E27FC236}">
                <a16:creationId xmlns:a16="http://schemas.microsoft.com/office/drawing/2014/main" id="{6BE79C4C-AB15-22B8-24FD-C581B2B3E66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sp>
        <p:nvSpPr>
          <p:cNvPr id="2" name="TextBox 1">
            <a:extLst>
              <a:ext uri="{FF2B5EF4-FFF2-40B4-BE49-F238E27FC236}">
                <a16:creationId xmlns:a16="http://schemas.microsoft.com/office/drawing/2014/main" id="{9FF2BDDC-D05A-24FF-30F5-ABA09147FFC9}"/>
              </a:ext>
            </a:extLst>
          </p:cNvPr>
          <p:cNvSpPr txBox="1"/>
          <p:nvPr/>
        </p:nvSpPr>
        <p:spPr>
          <a:xfrm>
            <a:off x="508907" y="748952"/>
            <a:ext cx="11310258" cy="5355312"/>
          </a:xfrm>
          <a:prstGeom prst="rect">
            <a:avLst/>
          </a:prstGeom>
          <a:noFill/>
        </p:spPr>
        <p:txBody>
          <a:bodyPr wrap="square">
            <a:spAutoFit/>
          </a:bodyPr>
          <a:lstStyle/>
          <a:p>
            <a:r>
              <a:rPr lang="en-US" altLang="zh-CN" b="1" dirty="0">
                <a:solidFill>
                  <a:schemeClr val="bg1"/>
                </a:solidFill>
                <a:highlight>
                  <a:srgbClr val="156082"/>
                </a:highlight>
                <a:ea typeface="Microsoft YaHei" panose="020B0503020204020204" pitchFamily="34" charset="-122"/>
              </a:rPr>
              <a:t>Results from the First Phase Trial </a:t>
            </a:r>
          </a:p>
          <a:p>
            <a:pPr>
              <a:buFont typeface="Arial" panose="020B0604020202020204" pitchFamily="34" charset="0"/>
              <a:buChar char="•"/>
            </a:pPr>
            <a:r>
              <a:rPr lang="en-US" altLang="zh-CN" sz="1600" dirty="0">
                <a:highlight>
                  <a:srgbClr val="FFFFFF"/>
                </a:highlight>
                <a:ea typeface="Microsoft YaHei" panose="020B0503020204020204" pitchFamily="34" charset="-122"/>
              </a:rPr>
              <a:t>The technologies used could apply to household, village and large communities with arsenic level after treatment to well below the recommended WHO and ADWG standard of &lt;0.01mg/L.</a:t>
            </a:r>
          </a:p>
          <a:p>
            <a:pPr>
              <a:buFont typeface="Arial" panose="020B0604020202020204" pitchFamily="34" charset="0"/>
              <a:buChar char="•"/>
            </a:pPr>
            <a:endParaRPr lang="en-US" altLang="zh-CN" sz="1600" dirty="0">
              <a:highlight>
                <a:srgbClr val="FFFFFF"/>
              </a:highlight>
              <a:ea typeface="Microsoft YaHei" panose="020B0503020204020204" pitchFamily="34" charset="-122"/>
            </a:endParaRPr>
          </a:p>
          <a:p>
            <a:pPr>
              <a:buFont typeface="Arial" panose="020B0604020202020204" pitchFamily="34" charset="0"/>
              <a:buChar char="•"/>
            </a:pPr>
            <a:r>
              <a:rPr lang="en-US" altLang="zh-CN" sz="1600" dirty="0">
                <a:highlight>
                  <a:srgbClr val="FFFFFF"/>
                </a:highlight>
                <a:ea typeface="Microsoft YaHei" panose="020B0503020204020204" pitchFamily="34" charset="-122"/>
              </a:rPr>
              <a:t>There were management and maintenance issues making household level solution fail social, technical and performance viability</a:t>
            </a:r>
          </a:p>
          <a:p>
            <a:pPr>
              <a:buFont typeface="Arial" panose="020B0604020202020204" pitchFamily="34" charset="0"/>
              <a:buChar char="•"/>
            </a:pPr>
            <a:endParaRPr lang="en-US" altLang="zh-CN" sz="1600" dirty="0">
              <a:highlight>
                <a:srgbClr val="FFFFFF"/>
              </a:highlight>
              <a:ea typeface="Microsoft YaHei" panose="020B0503020204020204" pitchFamily="34" charset="-122"/>
            </a:endParaRPr>
          </a:p>
          <a:p>
            <a:pPr>
              <a:buFont typeface="Arial" panose="020B0604020202020204" pitchFamily="34" charset="0"/>
              <a:buChar char="•"/>
            </a:pPr>
            <a:r>
              <a:rPr lang="en-US" altLang="zh-CN" sz="1600" dirty="0">
                <a:highlight>
                  <a:srgbClr val="FFFFFF"/>
                </a:highlight>
                <a:ea typeface="Microsoft YaHei" panose="020B0503020204020204" pitchFamily="34" charset="-122"/>
              </a:rPr>
              <a:t>Large scale systems fail typically economic viability and in part technical viability due to added cost of distribution network and maintenance difficulties.</a:t>
            </a:r>
          </a:p>
          <a:p>
            <a:endParaRPr lang="en-US" altLang="zh-CN" b="1" dirty="0">
              <a:highlight>
                <a:srgbClr val="FFFFFF"/>
              </a:highlight>
              <a:ea typeface="Microsoft YaHei" panose="020B0503020204020204" pitchFamily="34" charset="-122"/>
            </a:endParaRPr>
          </a:p>
          <a:p>
            <a:r>
              <a:rPr lang="en-US" altLang="zh-CN" b="1" dirty="0">
                <a:solidFill>
                  <a:schemeClr val="bg1"/>
                </a:solidFill>
                <a:highlight>
                  <a:srgbClr val="156082"/>
                </a:highlight>
                <a:ea typeface="Microsoft YaHei" panose="020B0503020204020204" pitchFamily="34" charset="-122"/>
              </a:rPr>
              <a:t>The </a:t>
            </a:r>
            <a:r>
              <a:rPr lang="en-US" altLang="zh-CN" b="1" dirty="0">
                <a:solidFill>
                  <a:srgbClr val="FFFF00"/>
                </a:solidFill>
                <a:highlight>
                  <a:srgbClr val="156082"/>
                </a:highlight>
                <a:ea typeface="Microsoft YaHei" panose="020B0503020204020204" pitchFamily="34" charset="-122"/>
              </a:rPr>
              <a:t>Second Phase Pilot Field Testing </a:t>
            </a:r>
            <a:r>
              <a:rPr lang="en-US" altLang="zh-CN" b="1" dirty="0">
                <a:solidFill>
                  <a:schemeClr val="bg1"/>
                </a:solidFill>
                <a:highlight>
                  <a:srgbClr val="156082"/>
                </a:highlight>
                <a:ea typeface="Microsoft YaHei" panose="020B0503020204020204" pitchFamily="34" charset="-122"/>
              </a:rPr>
              <a:t>for the trial on Effective Management and Planning</a:t>
            </a:r>
          </a:p>
          <a:p>
            <a:pPr>
              <a:buFont typeface="Arial" panose="020B0604020202020204" pitchFamily="34" charset="0"/>
              <a:buChar char="•"/>
            </a:pPr>
            <a:r>
              <a:rPr lang="en-US" sz="1600" dirty="0"/>
              <a:t>Technical effectiveness of the arsenic mitigation plant was demonstrated in the first phase pilots in Thailand, Bangladesh, and Vietnam.</a:t>
            </a:r>
          </a:p>
          <a:p>
            <a:endParaRPr lang="en-US" altLang="zh-CN" sz="1600" dirty="0">
              <a:ea typeface="Microsoft YaHei" panose="020B0503020204020204" pitchFamily="34" charset="-122"/>
            </a:endParaRPr>
          </a:p>
          <a:p>
            <a:pPr>
              <a:buFont typeface="Arial" panose="020B0604020202020204" pitchFamily="34" charset="0"/>
              <a:buChar char="•"/>
            </a:pPr>
            <a:r>
              <a:rPr lang="en-US" sz="1600" dirty="0"/>
              <a:t>We are planning a second phase trial to collect data on monitoring, control, maintenance, servicing, and social aspects.</a:t>
            </a:r>
          </a:p>
          <a:p>
            <a:pPr>
              <a:buFont typeface="Arial" panose="020B0604020202020204" pitchFamily="34" charset="0"/>
              <a:buChar char="•"/>
            </a:pPr>
            <a:endParaRPr lang="en-US" altLang="zh-CN" sz="1600" dirty="0">
              <a:ea typeface="Microsoft YaHei" panose="020B0503020204020204" pitchFamily="34" charset="-122"/>
            </a:endParaRPr>
          </a:p>
          <a:p>
            <a:pPr>
              <a:buFont typeface="Arial" panose="020B0604020202020204" pitchFamily="34" charset="0"/>
              <a:buChar char="•"/>
            </a:pPr>
            <a:r>
              <a:rPr lang="en-US" altLang="zh-CN" sz="1600" dirty="0">
                <a:ea typeface="Microsoft YaHei" panose="020B0503020204020204" pitchFamily="34" charset="-122"/>
              </a:rPr>
              <a:t>New designs will be added to the automation control and communication system with power supply, uninterrupted power supply.</a:t>
            </a:r>
          </a:p>
          <a:p>
            <a:pPr>
              <a:buFont typeface="Arial" panose="020B0604020202020204" pitchFamily="34" charset="0"/>
              <a:buChar char="•"/>
            </a:pPr>
            <a:endParaRPr lang="en-US" altLang="zh-CN" sz="1600" dirty="0">
              <a:ea typeface="Microsoft YaHei" panose="020B0503020204020204" pitchFamily="34" charset="-122"/>
            </a:endParaRPr>
          </a:p>
          <a:p>
            <a:pPr>
              <a:buFont typeface="Arial" panose="020B0604020202020204" pitchFamily="34" charset="0"/>
              <a:buChar char="•"/>
            </a:pPr>
            <a:r>
              <a:rPr lang="en-US" altLang="zh-CN" sz="1600" dirty="0">
                <a:ea typeface="Microsoft YaHei" panose="020B0503020204020204" pitchFamily="34" charset="-122"/>
              </a:rPr>
              <a:t>With the limited resources, a moderate scale system of 10 treatment plants to be commissioned in 10 schools in the same region of Bangladesh in collaboration with the Ministry of Education.</a:t>
            </a:r>
          </a:p>
          <a:p>
            <a:pPr>
              <a:buFont typeface="Arial" panose="020B0604020202020204" pitchFamily="34" charset="0"/>
              <a:buChar char="•"/>
            </a:pPr>
            <a:endParaRPr lang="en-US" altLang="zh-CN" sz="1600" dirty="0">
              <a:ea typeface="Microsoft YaHei" panose="020B0503020204020204" pitchFamily="34" charset="-122"/>
            </a:endParaRPr>
          </a:p>
          <a:p>
            <a:pPr>
              <a:buFont typeface="Arial" panose="020B0604020202020204" pitchFamily="34" charset="0"/>
              <a:buChar char="•"/>
            </a:pPr>
            <a:r>
              <a:rPr lang="en-US" altLang="zh-CN" sz="1600" dirty="0">
                <a:ea typeface="Microsoft YaHei" panose="020B0503020204020204" pitchFamily="34" charset="-122"/>
              </a:rPr>
              <a:t>This will be a step to design and plan the future mass project for nationwide or internationally scale.</a:t>
            </a:r>
          </a:p>
        </p:txBody>
      </p:sp>
    </p:spTree>
    <p:extLst>
      <p:ext uri="{BB962C8B-B14F-4D97-AF65-F5344CB8AC3E}">
        <p14:creationId xmlns:p14="http://schemas.microsoft.com/office/powerpoint/2010/main" val="249991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FE8C1-EAED-C599-75B1-58ED887FF86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B493207-4529-3A4A-DFBE-D46507270D7B}"/>
              </a:ext>
            </a:extLst>
          </p:cNvPr>
          <p:cNvSpPr txBox="1"/>
          <p:nvPr/>
        </p:nvSpPr>
        <p:spPr>
          <a:xfrm>
            <a:off x="549727" y="199738"/>
            <a:ext cx="10804073" cy="584775"/>
          </a:xfrm>
          <a:prstGeom prst="rect">
            <a:avLst/>
          </a:prstGeom>
          <a:noFill/>
        </p:spPr>
        <p:txBody>
          <a:bodyPr wrap="square" rtlCol="0">
            <a:spAutoFit/>
          </a:bodyPr>
          <a:lstStyle/>
          <a:p>
            <a:r>
              <a:rPr lang="en-US" altLang="zh-CN" sz="3200" b="1" dirty="0">
                <a:solidFill>
                  <a:srgbClr val="156082"/>
                </a:solidFill>
              </a:rPr>
              <a:t>Comparison Criteria for the Phase II Trial</a:t>
            </a:r>
          </a:p>
        </p:txBody>
      </p:sp>
      <p:cxnSp>
        <p:nvCxnSpPr>
          <p:cNvPr id="3" name="Straight Connector 2">
            <a:extLst>
              <a:ext uri="{FF2B5EF4-FFF2-40B4-BE49-F238E27FC236}">
                <a16:creationId xmlns:a16="http://schemas.microsoft.com/office/drawing/2014/main" id="{CB0CB5CF-0846-C0D2-1B80-3D61F0174DA3}"/>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F2678AD9-B7FA-7EB7-4C59-42A61FE034A8}"/>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33B275B7-8CD5-70B4-E638-528E3DB68C10}"/>
              </a:ext>
            </a:extLst>
          </p:cNvPr>
          <p:cNvSpPr>
            <a:spLocks noGrp="1"/>
          </p:cNvSpPr>
          <p:nvPr>
            <p:ph type="sldNum" sz="quarter" idx="12"/>
          </p:nvPr>
        </p:nvSpPr>
        <p:spPr/>
        <p:txBody>
          <a:bodyPr/>
          <a:lstStyle/>
          <a:p>
            <a:fld id="{92799E03-454D-4577-83C9-BB06FA9BD0A1}" type="slidenum">
              <a:rPr lang="en-US" smtClean="0"/>
              <a:t>29</a:t>
            </a:fld>
            <a:endParaRPr lang="en-US" dirty="0"/>
          </a:p>
        </p:txBody>
      </p:sp>
      <p:pic>
        <p:nvPicPr>
          <p:cNvPr id="4" name="Picture 3">
            <a:extLst>
              <a:ext uri="{FF2B5EF4-FFF2-40B4-BE49-F238E27FC236}">
                <a16:creationId xmlns:a16="http://schemas.microsoft.com/office/drawing/2014/main" id="{F9B52B8A-7C02-97B0-B156-4EBE308C2B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pic>
        <p:nvPicPr>
          <p:cNvPr id="5" name="Picture 4">
            <a:extLst>
              <a:ext uri="{FF2B5EF4-FFF2-40B4-BE49-F238E27FC236}">
                <a16:creationId xmlns:a16="http://schemas.microsoft.com/office/drawing/2014/main" id="{47E5DD6A-4F59-00CD-D6CA-B770A9C4CC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8529" y="761883"/>
            <a:ext cx="6221895" cy="5268983"/>
          </a:xfrm>
          <a:prstGeom prst="rect">
            <a:avLst/>
          </a:prstGeom>
        </p:spPr>
      </p:pic>
      <p:pic>
        <p:nvPicPr>
          <p:cNvPr id="11" name="Picture 10">
            <a:extLst>
              <a:ext uri="{FF2B5EF4-FFF2-40B4-BE49-F238E27FC236}">
                <a16:creationId xmlns:a16="http://schemas.microsoft.com/office/drawing/2014/main" id="{1F90058E-5384-43E1-F26C-00F482F0E4D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29225" y="784513"/>
            <a:ext cx="3378693" cy="5224855"/>
          </a:xfrm>
          <a:prstGeom prst="rect">
            <a:avLst/>
          </a:prstGeom>
        </p:spPr>
      </p:pic>
    </p:spTree>
    <p:extLst>
      <p:ext uri="{BB962C8B-B14F-4D97-AF65-F5344CB8AC3E}">
        <p14:creationId xmlns:p14="http://schemas.microsoft.com/office/powerpoint/2010/main" val="2236235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E6237-D3F5-FD71-5C68-43496C53DC8F}"/>
              </a:ext>
            </a:extLst>
          </p:cNvPr>
          <p:cNvSpPr>
            <a:spLocks noGrp="1"/>
          </p:cNvSpPr>
          <p:nvPr>
            <p:ph type="title"/>
          </p:nvPr>
        </p:nvSpPr>
        <p:spPr>
          <a:xfrm>
            <a:off x="424405" y="5242243"/>
            <a:ext cx="11343189" cy="1325563"/>
          </a:xfrm>
        </p:spPr>
        <p:txBody>
          <a:bodyPr>
            <a:noAutofit/>
          </a:bodyPr>
          <a:lstStyle/>
          <a:p>
            <a:r>
              <a:rPr lang="en-US" sz="2400" b="1" dirty="0">
                <a:latin typeface="+mn-lt"/>
              </a:rPr>
              <a:t>Presentation at Central Auckland Rotary Club on behalf of Birkenhead Rotary Club to appeal for donation to help eliminating rheumatic fever and chronic rheumatic heart disease in the Pacific Island countries. 21 Aug 2021</a:t>
            </a:r>
            <a:endParaRPr lang="en-NZ" sz="2400" b="1" dirty="0">
              <a:latin typeface="+mn-lt"/>
            </a:endParaRPr>
          </a:p>
        </p:txBody>
      </p:sp>
      <p:pic>
        <p:nvPicPr>
          <p:cNvPr id="5" name="Content Placeholder 4" descr="A person standing in front of a projector screen">
            <a:extLst>
              <a:ext uri="{FF2B5EF4-FFF2-40B4-BE49-F238E27FC236}">
                <a16:creationId xmlns:a16="http://schemas.microsoft.com/office/drawing/2014/main" id="{35B45ABC-1B92-8BF1-E7CC-0FC3F52C8C25}"/>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772160" y="534912"/>
            <a:ext cx="10078719" cy="4636211"/>
          </a:xfrm>
        </p:spPr>
      </p:pic>
      <p:sp>
        <p:nvSpPr>
          <p:cNvPr id="3" name="Slide Number Placeholder 8">
            <a:extLst>
              <a:ext uri="{FF2B5EF4-FFF2-40B4-BE49-F238E27FC236}">
                <a16:creationId xmlns:a16="http://schemas.microsoft.com/office/drawing/2014/main" id="{1912005F-5A98-FE90-12C3-62DC45A51CFE}"/>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3</a:t>
            </a:fld>
            <a:endParaRPr lang="en-US" dirty="0"/>
          </a:p>
        </p:txBody>
      </p:sp>
    </p:spTree>
    <p:extLst>
      <p:ext uri="{BB962C8B-B14F-4D97-AF65-F5344CB8AC3E}">
        <p14:creationId xmlns:p14="http://schemas.microsoft.com/office/powerpoint/2010/main" val="3801930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EE8E6-00DE-EC1E-A09A-3EAF2DBEB66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52F388A-B46E-7DBA-0942-169C2D0E880E}"/>
              </a:ext>
            </a:extLst>
          </p:cNvPr>
          <p:cNvSpPr txBox="1"/>
          <p:nvPr/>
        </p:nvSpPr>
        <p:spPr>
          <a:xfrm>
            <a:off x="549727" y="199738"/>
            <a:ext cx="10804073" cy="584775"/>
          </a:xfrm>
          <a:prstGeom prst="rect">
            <a:avLst/>
          </a:prstGeom>
          <a:noFill/>
        </p:spPr>
        <p:txBody>
          <a:bodyPr wrap="square" rtlCol="0">
            <a:spAutoFit/>
          </a:bodyPr>
          <a:lstStyle/>
          <a:p>
            <a:r>
              <a:rPr lang="en-US" sz="3200" b="1" dirty="0">
                <a:solidFill>
                  <a:srgbClr val="156082"/>
                </a:solidFill>
              </a:rPr>
              <a:t>Humanitarian Project on Arsenic Poisoning</a:t>
            </a:r>
            <a:endParaRPr lang="zh-CN" altLang="en-US" sz="3200" b="1" dirty="0">
              <a:solidFill>
                <a:srgbClr val="156082"/>
              </a:solidFill>
            </a:endParaRPr>
          </a:p>
        </p:txBody>
      </p:sp>
      <p:cxnSp>
        <p:nvCxnSpPr>
          <p:cNvPr id="3" name="Straight Connector 2">
            <a:extLst>
              <a:ext uri="{FF2B5EF4-FFF2-40B4-BE49-F238E27FC236}">
                <a16:creationId xmlns:a16="http://schemas.microsoft.com/office/drawing/2014/main" id="{51420CD6-FD7F-B333-16D3-BAE4A718C670}"/>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38B0568-CEB3-3189-AC38-D6F3EF4BA9D8}"/>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E9C2CA48-C268-717A-2E6E-14DF6092E44A}"/>
              </a:ext>
            </a:extLst>
          </p:cNvPr>
          <p:cNvSpPr>
            <a:spLocks noGrp="1"/>
          </p:cNvSpPr>
          <p:nvPr>
            <p:ph type="sldNum" sz="quarter" idx="12"/>
          </p:nvPr>
        </p:nvSpPr>
        <p:spPr/>
        <p:txBody>
          <a:bodyPr/>
          <a:lstStyle/>
          <a:p>
            <a:fld id="{92799E03-454D-4577-83C9-BB06FA9BD0A1}" type="slidenum">
              <a:rPr lang="en-US" smtClean="0"/>
              <a:t>30</a:t>
            </a:fld>
            <a:endParaRPr lang="en-US" dirty="0"/>
          </a:p>
        </p:txBody>
      </p:sp>
      <p:pic>
        <p:nvPicPr>
          <p:cNvPr id="4" name="Picture 3">
            <a:extLst>
              <a:ext uri="{FF2B5EF4-FFF2-40B4-BE49-F238E27FC236}">
                <a16:creationId xmlns:a16="http://schemas.microsoft.com/office/drawing/2014/main" id="{24650527-6F05-0B73-D22D-C714C92E240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sp>
        <p:nvSpPr>
          <p:cNvPr id="2" name="TextBox 1">
            <a:extLst>
              <a:ext uri="{FF2B5EF4-FFF2-40B4-BE49-F238E27FC236}">
                <a16:creationId xmlns:a16="http://schemas.microsoft.com/office/drawing/2014/main" id="{822CDA0B-C8D1-1255-A43F-2E3FC6DA39A4}"/>
              </a:ext>
            </a:extLst>
          </p:cNvPr>
          <p:cNvSpPr txBox="1"/>
          <p:nvPr/>
        </p:nvSpPr>
        <p:spPr>
          <a:xfrm>
            <a:off x="549727" y="881711"/>
            <a:ext cx="11163302" cy="5278368"/>
          </a:xfrm>
          <a:prstGeom prst="rect">
            <a:avLst/>
          </a:prstGeom>
          <a:noFill/>
        </p:spPr>
        <p:txBody>
          <a:bodyPr wrap="square">
            <a:spAutoFit/>
          </a:bodyPr>
          <a:lstStyle/>
          <a:p>
            <a:r>
              <a:rPr lang="en-US" altLang="zh-CN" b="1" dirty="0">
                <a:solidFill>
                  <a:schemeClr val="bg1"/>
                </a:solidFill>
                <a:highlight>
                  <a:srgbClr val="156082"/>
                </a:highlight>
                <a:ea typeface="Microsoft YaHei" panose="020B0503020204020204" pitchFamily="34" charset="-122"/>
              </a:rPr>
              <a:t>THE URGENT NEED</a:t>
            </a:r>
          </a:p>
          <a:p>
            <a:endParaRPr lang="en-US" altLang="zh-CN" b="1" dirty="0">
              <a:solidFill>
                <a:schemeClr val="bg1"/>
              </a:solidFill>
              <a:highlight>
                <a:srgbClr val="156082"/>
              </a:highlight>
              <a:ea typeface="Microsoft YaHei" panose="020B0503020204020204" pitchFamily="34" charset="-122"/>
            </a:endParaRPr>
          </a:p>
          <a:p>
            <a:pPr eaLnBrk="0" hangingPunct="0"/>
            <a:r>
              <a:rPr lang="en-US" sz="1600" dirty="0">
                <a:highlight>
                  <a:srgbClr val="FFFFFF"/>
                </a:highlight>
                <a:latin typeface="Calibri" panose="020F0502020204030204" pitchFamily="34" charset="0"/>
                <a:ea typeface="Microsoft YaHei" panose="020B0503020204020204" pitchFamily="34" charset="-122"/>
                <a:cs typeface="Calibri" panose="020F0502020204030204" pitchFamily="34" charset="0"/>
              </a:rPr>
              <a:t>Arsenic poisoning from drinking water in Bangladesh has emerged as one of the world's most pressing humanitarian crises. According to Chemists without Borders, an international organization dedicated to addressing arsenic issues in Bangladesh, 35-77 million people out of the country's population of 150 million are at risk due to arsenic-contaminated water. Shockingly, it is estimated that between 1-5 million children could face death from arsenicosis by the year 2030.</a:t>
            </a:r>
            <a:endParaRPr lang="en-US" sz="1600" baseline="30000" dirty="0">
              <a:highlight>
                <a:srgbClr val="FFFFFF"/>
              </a:highlight>
              <a:latin typeface="Calibri" panose="020F0502020204030204" pitchFamily="34" charset="0"/>
              <a:ea typeface="Microsoft YaHei" panose="020B0503020204020204" pitchFamily="34" charset="-122"/>
              <a:cs typeface="Calibri" panose="020F0502020204030204" pitchFamily="34" charset="0"/>
            </a:endParaRPr>
          </a:p>
          <a:p>
            <a:pPr eaLnBrk="0" hangingPunct="0"/>
            <a:endParaRPr lang="en-US" sz="1600" dirty="0">
              <a:highlight>
                <a:srgbClr val="FFFFFF"/>
              </a:highlight>
              <a:latin typeface="Calibri" panose="020F0502020204030204" pitchFamily="34" charset="0"/>
              <a:ea typeface="Microsoft YaHei" panose="020B0503020204020204" pitchFamily="34" charset="-122"/>
              <a:cs typeface="Calibri" panose="020F0502020204030204" pitchFamily="34" charset="0"/>
            </a:endParaRPr>
          </a:p>
          <a:p>
            <a:pPr eaLnBrk="0" hangingPunct="0"/>
            <a:r>
              <a:rPr lang="en-US" sz="1600" dirty="0">
                <a:latin typeface="Calibri" panose="020F0502020204030204" pitchFamily="34" charset="0"/>
                <a:ea typeface="Microsoft YaHei" panose="020B0503020204020204" pitchFamily="34" charset="-122"/>
                <a:cs typeface="Calibri" panose="020F0502020204030204" pitchFamily="34" charset="0"/>
              </a:rPr>
              <a:t>The UN Sustainable Development Goals (SDG) for water prioritize universal access to drinking water and the sustainable management of water resources to ensure that no one is left behind. In  </a:t>
            </a:r>
            <a:r>
              <a:rPr lang="en-US" sz="1600" b="1" dirty="0">
                <a:solidFill>
                  <a:srgbClr val="0070C0"/>
                </a:solidFill>
                <a:latin typeface="Calibri" panose="020F0502020204030204" pitchFamily="34" charset="0"/>
                <a:ea typeface="Microsoft YaHei" panose="020B0503020204020204" pitchFamily="34" charset="-122"/>
                <a:cs typeface="Calibri" panose="020F0502020204030204" pitchFamily="34" charset="0"/>
              </a:rPr>
              <a:t>SDG 6.1 </a:t>
            </a:r>
            <a:r>
              <a:rPr lang="en-US" sz="1600" dirty="0">
                <a:latin typeface="Calibri" panose="020F0502020204030204" pitchFamily="34" charset="0"/>
                <a:ea typeface="Microsoft YaHei" panose="020B0503020204020204" pitchFamily="34" charset="-122"/>
                <a:cs typeface="Calibri" panose="020F0502020204030204" pitchFamily="34" charset="0"/>
              </a:rPr>
              <a:t>represents greater focus on the safety of drinking water in seeking “</a:t>
            </a:r>
            <a:r>
              <a:rPr lang="en-US" sz="1600" b="1" dirty="0">
                <a:solidFill>
                  <a:srgbClr val="0070C0"/>
                </a:solidFill>
                <a:latin typeface="Calibri" panose="020F0502020204030204" pitchFamily="34" charset="0"/>
                <a:ea typeface="Microsoft YaHei" panose="020B0503020204020204" pitchFamily="34" charset="-122"/>
                <a:cs typeface="Calibri" panose="020F0502020204030204" pitchFamily="34" charset="0"/>
              </a:rPr>
              <a:t>By 2030, achieve universal and equitable access to safe and affordable drinking water for all</a:t>
            </a:r>
            <a:r>
              <a:rPr lang="en-US" sz="1600" dirty="0">
                <a:latin typeface="Calibri" panose="020F0502020204030204" pitchFamily="34" charset="0"/>
                <a:ea typeface="Microsoft YaHei" panose="020B0503020204020204" pitchFamily="34" charset="-122"/>
                <a:cs typeface="Calibri" panose="020F0502020204030204" pitchFamily="34" charset="0"/>
              </a:rPr>
              <a:t>.”</a:t>
            </a:r>
            <a:endParaRPr lang="en-US" sz="1600" baseline="30000" dirty="0">
              <a:latin typeface="Calibri" panose="020F0502020204030204" pitchFamily="34" charset="0"/>
              <a:ea typeface="Microsoft YaHei" panose="020B0503020204020204" pitchFamily="34" charset="-122"/>
              <a:cs typeface="Calibri" panose="020F0502020204030204" pitchFamily="34" charset="0"/>
            </a:endParaRPr>
          </a:p>
          <a:p>
            <a:pPr eaLnBrk="0" hangingPunct="0"/>
            <a:endParaRPr lang="en-US" sz="1600" dirty="0">
              <a:latin typeface="Calibri" panose="020F0502020204030204" pitchFamily="34" charset="0"/>
              <a:ea typeface="Microsoft YaHei" panose="020B0503020204020204" pitchFamily="34" charset="-122"/>
              <a:cs typeface="Calibri" panose="020F0502020204030204" pitchFamily="34" charset="0"/>
            </a:endParaRPr>
          </a:p>
          <a:p>
            <a:pPr eaLnBrk="0" hangingPunct="0"/>
            <a:r>
              <a:rPr lang="en-US" sz="1600" dirty="0">
                <a:latin typeface="Calibri" panose="020F0502020204030204" pitchFamily="34" charset="0"/>
                <a:ea typeface="Microsoft YaHei" panose="020B0503020204020204" pitchFamily="34" charset="-122"/>
                <a:cs typeface="Calibri" panose="020F0502020204030204" pitchFamily="34" charset="0"/>
              </a:rPr>
              <a:t>Periodic Monitoring  and mapping – target &lt;10 ppb (0.01mg/kg) reducing drinking water arsenic exposure.</a:t>
            </a:r>
          </a:p>
          <a:p>
            <a:pPr eaLnBrk="0" hangingPunct="0"/>
            <a:endParaRPr lang="en-US" sz="1600" dirty="0">
              <a:latin typeface="Calibri" panose="020F0502020204030204" pitchFamily="34" charset="0"/>
              <a:ea typeface="Microsoft YaHei" panose="020B0503020204020204" pitchFamily="34" charset="-122"/>
              <a:cs typeface="Calibri" panose="020F0502020204030204" pitchFamily="34" charset="0"/>
            </a:endParaRPr>
          </a:p>
          <a:p>
            <a:pPr eaLnBrk="0" hangingPunct="0"/>
            <a:r>
              <a:rPr lang="en-US" sz="1600" dirty="0">
                <a:latin typeface="Calibri" panose="020F0502020204030204" pitchFamily="34" charset="0"/>
                <a:ea typeface="Microsoft YaHei" panose="020B0503020204020204" pitchFamily="34" charset="-122"/>
                <a:cs typeface="Calibri" panose="020F0502020204030204" pitchFamily="34" charset="0"/>
              </a:rPr>
              <a:t>Establish arsenic removal systems (treatment at source and/or household). </a:t>
            </a:r>
          </a:p>
          <a:p>
            <a:pPr eaLnBrk="0" hangingPunct="0"/>
            <a:endParaRPr lang="en-US" sz="1600" dirty="0">
              <a:latin typeface="Calibri" panose="020F0502020204030204" pitchFamily="34" charset="0"/>
              <a:ea typeface="Microsoft YaHei" panose="020B0503020204020204" pitchFamily="34" charset="-122"/>
              <a:cs typeface="Calibri" panose="020F0502020204030204" pitchFamily="34" charset="0"/>
            </a:endParaRPr>
          </a:p>
          <a:p>
            <a:pPr eaLnBrk="0" hangingPunct="0"/>
            <a:r>
              <a:rPr lang="en-US" sz="1600" dirty="0">
                <a:latin typeface="Calibri" panose="020F0502020204030204" pitchFamily="34" charset="0"/>
                <a:ea typeface="Microsoft YaHei" panose="020B0503020204020204" pitchFamily="34" charset="-122"/>
                <a:cs typeface="Calibri" panose="020F0502020204030204" pitchFamily="34" charset="0"/>
              </a:rPr>
              <a:t>Continual collaboration with Government, NGO, or other research institutes plus local engineering / technical support in commissioning, maintenance &amp; servicing.</a:t>
            </a:r>
          </a:p>
          <a:p>
            <a:pPr eaLnBrk="0" hangingPunct="0"/>
            <a:endParaRPr lang="en-US" sz="1600" dirty="0">
              <a:latin typeface="Calibri" panose="020F0502020204030204" pitchFamily="34" charset="0"/>
              <a:ea typeface="Microsoft YaHei" panose="020B0503020204020204" pitchFamily="34" charset="-122"/>
              <a:cs typeface="Calibri" panose="020F0502020204030204" pitchFamily="34" charset="0"/>
            </a:endParaRPr>
          </a:p>
          <a:p>
            <a:pPr eaLnBrk="0" hangingPunct="0"/>
            <a:r>
              <a:rPr lang="en-US" sz="900" b="1" dirty="0"/>
              <a:t>Smith et al. (2000). </a:t>
            </a:r>
            <a:r>
              <a:rPr lang="en-US" sz="900" dirty="0"/>
              <a:t>Contamination of drinking-water by arsenic in Bangladesh. </a:t>
            </a:r>
            <a:r>
              <a:rPr lang="en-US" sz="900" i="1" dirty="0"/>
              <a:t>Bulletin of the World Health Organization, 2000, 78(9), 1093-1103. </a:t>
            </a:r>
            <a:r>
              <a:rPr lang="en-US" sz="900" i="1" dirty="0">
                <a:hlinkClick r:id="rId3"/>
              </a:rPr>
              <a:t>https://iris.who.int/server/api/core/bitstreams/db157677-fc42-4ed4-bac7-9eb0a026e668/content</a:t>
            </a:r>
            <a:endParaRPr lang="en-US" sz="900" i="1" dirty="0"/>
          </a:p>
          <a:p>
            <a:pPr eaLnBrk="0" hangingPunct="0"/>
            <a:r>
              <a:rPr lang="en-US" sz="900" b="1" dirty="0">
                <a:highlight>
                  <a:srgbClr val="FFFFFF"/>
                </a:highlight>
              </a:rPr>
              <a:t>Human Rights Watch.</a:t>
            </a:r>
            <a:r>
              <a:rPr lang="en-US" sz="900" dirty="0">
                <a:highlight>
                  <a:srgbClr val="FFFFFF"/>
                </a:highlight>
              </a:rPr>
              <a:t> (2016). </a:t>
            </a:r>
            <a:r>
              <a:rPr lang="en-US" sz="900" i="1" dirty="0">
                <a:highlight>
                  <a:srgbClr val="FFFFFF"/>
                </a:highlight>
              </a:rPr>
              <a:t>Nepotism and Neglect: The Failing Response to Arsenic in the Drinking Water of Bangladesh’s Rural Poor</a:t>
            </a:r>
            <a:r>
              <a:rPr lang="en-US" sz="900" dirty="0">
                <a:highlight>
                  <a:srgbClr val="FFFFFF"/>
                </a:highlight>
              </a:rPr>
              <a:t>. </a:t>
            </a:r>
            <a:r>
              <a:rPr lang="en-US" sz="900" dirty="0">
                <a:highlight>
                  <a:srgbClr val="FFFFFF"/>
                </a:highlight>
                <a:hlinkClick r:id="rId4"/>
              </a:rPr>
              <a:t>https://www.hrw.org/report/2016/04/06/nepotism-and-neglect/failing-response-arsenic-drinking-water-bangladeshs-rural</a:t>
            </a:r>
            <a:endParaRPr lang="en-NZ" sz="900" dirty="0">
              <a:highlight>
                <a:srgbClr val="FFFFFF"/>
              </a:highlight>
            </a:endParaRPr>
          </a:p>
          <a:p>
            <a:r>
              <a:rPr lang="en-US" sz="900" b="1" dirty="0">
                <a:highlight>
                  <a:srgbClr val="FFFFFF"/>
                </a:highlight>
              </a:rPr>
              <a:t>United Nations Children’s Fund &amp; World Health Organization. (2018).</a:t>
            </a:r>
            <a:r>
              <a:rPr lang="en-US" sz="900" dirty="0">
                <a:highlight>
                  <a:srgbClr val="FFFFFF"/>
                </a:highlight>
              </a:rPr>
              <a:t> </a:t>
            </a:r>
            <a:r>
              <a:rPr lang="en-US" sz="900" i="1" dirty="0">
                <a:highlight>
                  <a:srgbClr val="FFFFFF"/>
                </a:highlight>
              </a:rPr>
              <a:t>Arsenic primer: Guidance on the investigation and mitigation of arsenic contamination</a:t>
            </a:r>
            <a:r>
              <a:rPr lang="en-US" sz="900" dirty="0">
                <a:highlight>
                  <a:srgbClr val="FFFFFF"/>
                </a:highlight>
              </a:rPr>
              <a:t>. </a:t>
            </a:r>
            <a:r>
              <a:rPr lang="en-US" sz="900" dirty="0">
                <a:highlight>
                  <a:srgbClr val="FFFFFF"/>
                </a:highlight>
                <a:hlinkClick r:id="rId5"/>
              </a:rPr>
              <a:t>https://www.unicef.org/media/91296/file/UNICEF-WHO-Arsenic-Primer.pdf</a:t>
            </a:r>
            <a:endParaRPr lang="en-US" sz="1200" dirty="0">
              <a:highlight>
                <a:srgbClr val="FFFFFF"/>
              </a:highlight>
            </a:endParaRPr>
          </a:p>
        </p:txBody>
      </p:sp>
    </p:spTree>
    <p:extLst>
      <p:ext uri="{BB962C8B-B14F-4D97-AF65-F5344CB8AC3E}">
        <p14:creationId xmlns:p14="http://schemas.microsoft.com/office/powerpoint/2010/main" val="1074131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9568F-5F4F-8D9A-569F-8CD19E9BB9E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2055647-E925-D434-C008-37CDD2A8D0F3}"/>
              </a:ext>
            </a:extLst>
          </p:cNvPr>
          <p:cNvSpPr txBox="1"/>
          <p:nvPr/>
        </p:nvSpPr>
        <p:spPr>
          <a:xfrm>
            <a:off x="549727" y="199738"/>
            <a:ext cx="11570386" cy="523220"/>
          </a:xfrm>
          <a:prstGeom prst="rect">
            <a:avLst/>
          </a:prstGeom>
          <a:noFill/>
        </p:spPr>
        <p:txBody>
          <a:bodyPr wrap="square" rtlCol="0">
            <a:spAutoFit/>
          </a:bodyPr>
          <a:lstStyle/>
          <a:p>
            <a:r>
              <a:rPr lang="en-US" sz="2800" b="1" dirty="0">
                <a:solidFill>
                  <a:srgbClr val="156082"/>
                </a:solidFill>
              </a:rPr>
              <a:t>Project Proposal</a:t>
            </a:r>
            <a:endParaRPr lang="zh-CN" altLang="en-US" sz="2800" b="1" dirty="0">
              <a:solidFill>
                <a:srgbClr val="156082"/>
              </a:solidFill>
            </a:endParaRPr>
          </a:p>
        </p:txBody>
      </p:sp>
      <p:cxnSp>
        <p:nvCxnSpPr>
          <p:cNvPr id="3" name="Straight Connector 2">
            <a:extLst>
              <a:ext uri="{FF2B5EF4-FFF2-40B4-BE49-F238E27FC236}">
                <a16:creationId xmlns:a16="http://schemas.microsoft.com/office/drawing/2014/main" id="{1B48FC3D-E09C-D32F-2632-81D9223D7C92}"/>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65F7D116-BF68-2A9D-C806-5D92D0D4D32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888C4B03-A743-20B1-CBE9-BE02C7058194}"/>
              </a:ext>
            </a:extLst>
          </p:cNvPr>
          <p:cNvSpPr>
            <a:spLocks noGrp="1"/>
          </p:cNvSpPr>
          <p:nvPr>
            <p:ph type="sldNum" sz="quarter" idx="12"/>
          </p:nvPr>
        </p:nvSpPr>
        <p:spPr/>
        <p:txBody>
          <a:bodyPr/>
          <a:lstStyle/>
          <a:p>
            <a:fld id="{92799E03-454D-4577-83C9-BB06FA9BD0A1}" type="slidenum">
              <a:rPr lang="en-US" smtClean="0"/>
              <a:t>31</a:t>
            </a:fld>
            <a:endParaRPr lang="en-US" dirty="0"/>
          </a:p>
        </p:txBody>
      </p:sp>
      <p:pic>
        <p:nvPicPr>
          <p:cNvPr id="4" name="Picture 3">
            <a:extLst>
              <a:ext uri="{FF2B5EF4-FFF2-40B4-BE49-F238E27FC236}">
                <a16:creationId xmlns:a16="http://schemas.microsoft.com/office/drawing/2014/main" id="{77EB9419-C5AA-B136-CE90-9054621BC70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sp>
        <p:nvSpPr>
          <p:cNvPr id="2" name="TextBox 1">
            <a:extLst>
              <a:ext uri="{FF2B5EF4-FFF2-40B4-BE49-F238E27FC236}">
                <a16:creationId xmlns:a16="http://schemas.microsoft.com/office/drawing/2014/main" id="{5BBA63DD-5D25-EF73-F93A-D35983DEFAD4}"/>
              </a:ext>
            </a:extLst>
          </p:cNvPr>
          <p:cNvSpPr txBox="1"/>
          <p:nvPr/>
        </p:nvSpPr>
        <p:spPr>
          <a:xfrm>
            <a:off x="508907" y="748952"/>
            <a:ext cx="10844893" cy="5355312"/>
          </a:xfrm>
          <a:prstGeom prst="rect">
            <a:avLst/>
          </a:prstGeom>
          <a:noFill/>
        </p:spPr>
        <p:txBody>
          <a:bodyPr wrap="square">
            <a:spAutoFit/>
          </a:bodyPr>
          <a:lstStyle/>
          <a:p>
            <a:pPr marL="285750" indent="-285750" eaLnBrk="0" hangingPunct="0">
              <a:buFont typeface="Arial" panose="020B0604020202020204" pitchFamily="34" charset="0"/>
              <a:buChar char="•"/>
            </a:pPr>
            <a:r>
              <a:rPr lang="en-US" dirty="0">
                <a:latin typeface="Avenir LT 35 Light" charset="0"/>
                <a:ea typeface="Microsoft YaHei" panose="020B0503020204020204" pitchFamily="34" charset="-122"/>
              </a:rPr>
              <a:t>S</a:t>
            </a:r>
            <a:r>
              <a:rPr lang="en-NZ" dirty="0">
                <a:latin typeface="Avenir LT 35 Light" charset="0"/>
                <a:ea typeface="Microsoft YaHei" panose="020B0503020204020204" pitchFamily="34" charset="-122"/>
              </a:rPr>
              <a:t>et-up a JV company or charitable trust to lodge Arsenic Removal Water Treatment Plant (WTP-AS) patent for IP protection and project roll out sustainably.</a:t>
            </a:r>
          </a:p>
          <a:p>
            <a:pPr marL="285750" indent="-285750" eaLnBrk="0" hangingPunct="0">
              <a:buFont typeface="Arial" panose="020B0604020202020204" pitchFamily="34" charset="0"/>
              <a:buChar char="•"/>
            </a:pPr>
            <a:r>
              <a:rPr lang="en-NZ" dirty="0">
                <a:latin typeface="Avenir LT 35 Light" charset="0"/>
                <a:ea typeface="Microsoft YaHei" panose="020B0503020204020204" pitchFamily="34" charset="-122"/>
              </a:rPr>
              <a:t>It has improvement based upon the successful design by Chief Scientist Gheorghe Duta since 2003 with the catalytic material to address arsenic removal using co-precipitation with iron, manganese, and aluminium.</a:t>
            </a:r>
          </a:p>
          <a:p>
            <a:pPr marL="285750" indent="-285750" eaLnBrk="0" hangingPunct="0">
              <a:buFont typeface="Arial" panose="020B0604020202020204" pitchFamily="34" charset="0"/>
              <a:buChar char="•"/>
            </a:pPr>
            <a:r>
              <a:rPr lang="en-NZ" dirty="0">
                <a:latin typeface="Avenir LT 35 Light" charset="0"/>
                <a:ea typeface="Microsoft YaHei" panose="020B0503020204020204" pitchFamily="34" charset="-122"/>
              </a:rPr>
              <a:t>On 17 Nov 2005, the first formal test for confirmation of arsenic removal was conducted under Aid Development Engineering. The results demonstrated successful removal of arsenic as well as drinking water compliant disinfection. Arsenic removal pilot plants were installed in Thailand, Bangladesh and Vietnam. A pilot field testing, in collaboration with University of Technology Sydney, is in operation (UTS) in Vietnam. The available results indicate successfully removing high concentration of ammonia and iron in the ground water, at the same time. (1</a:t>
            </a:r>
            <a:r>
              <a:rPr lang="en-NZ" baseline="30000" dirty="0">
                <a:latin typeface="Avenir LT 35 Light" charset="0"/>
                <a:ea typeface="Microsoft YaHei" panose="020B0503020204020204" pitchFamily="34" charset="-122"/>
              </a:rPr>
              <a:t>st</a:t>
            </a:r>
            <a:r>
              <a:rPr lang="en-NZ" dirty="0">
                <a:latin typeface="Avenir LT 35 Light" charset="0"/>
                <a:ea typeface="Microsoft YaHei" panose="020B0503020204020204" pitchFamily="34" charset="-122"/>
              </a:rPr>
              <a:t> Phase Pilots)</a:t>
            </a:r>
          </a:p>
          <a:p>
            <a:pPr marL="285750" indent="-285750" eaLnBrk="0" hangingPunct="0">
              <a:buFont typeface="Arial" panose="020B0604020202020204" pitchFamily="34" charset="0"/>
              <a:buChar char="•"/>
            </a:pPr>
            <a:r>
              <a:rPr lang="en-US" dirty="0"/>
              <a:t>The available results indicate that the product can generate healthy potable water with arsenic levels below the WHO guideline and near non-detectable levels, subject to further pilot testing and independent verification.</a:t>
            </a:r>
          </a:p>
          <a:p>
            <a:pPr marL="285750" indent="-285750" eaLnBrk="0" hangingPunct="0">
              <a:buFont typeface="Arial" panose="020B0604020202020204" pitchFamily="34" charset="0"/>
              <a:buChar char="•"/>
            </a:pPr>
            <a:r>
              <a:rPr lang="en-NZ" dirty="0">
                <a:latin typeface="Avenir LT 35 Light" charset="0"/>
                <a:ea typeface="Microsoft YaHei" panose="020B0503020204020204" pitchFamily="34" charset="-122"/>
              </a:rPr>
              <a:t>The next move will put in more pilot plants for further trials before quantity production and marketing and sales. Plants will need local operational support and maintenance support. (2</a:t>
            </a:r>
            <a:r>
              <a:rPr lang="en-NZ" baseline="30000" dirty="0">
                <a:latin typeface="Avenir LT 35 Light" charset="0"/>
                <a:ea typeface="Microsoft YaHei" panose="020B0503020204020204" pitchFamily="34" charset="-122"/>
              </a:rPr>
              <a:t>nd</a:t>
            </a:r>
            <a:r>
              <a:rPr lang="en-NZ" dirty="0">
                <a:latin typeface="Avenir LT 35 Light" charset="0"/>
                <a:ea typeface="Microsoft YaHei" panose="020B0503020204020204" pitchFamily="34" charset="-122"/>
              </a:rPr>
              <a:t> Phase Pilots trial with remote IoT access at 3-7 selected countries for data collection and analysis, pathing the pathway for global roll out)</a:t>
            </a:r>
          </a:p>
          <a:p>
            <a:pPr marL="285750" indent="-285750" eaLnBrk="0" hangingPunct="0">
              <a:buFont typeface="Arial" panose="020B0604020202020204" pitchFamily="34" charset="0"/>
              <a:buChar char="•"/>
            </a:pPr>
            <a:r>
              <a:rPr lang="en-NZ" dirty="0">
                <a:latin typeface="Avenir LT 35 Light" charset="0"/>
                <a:ea typeface="Microsoft YaHei" panose="020B0503020204020204" pitchFamily="34" charset="-122"/>
              </a:rPr>
              <a:t>The raised capital, research grant or donations will be used to further develop the product, patent application, quantity production, and marketing &amp; sales. We shall have further discussion about the partnership, shareholder agreement, and business plan to support a financially sustainable project for the operation and medical research in the next 20-40 years.</a:t>
            </a:r>
            <a:endParaRPr lang="en-US" altLang="zh-CN" dirty="0">
              <a:ea typeface="Microsoft YaHei" panose="020B0503020204020204" pitchFamily="34" charset="-122"/>
            </a:endParaRPr>
          </a:p>
        </p:txBody>
      </p:sp>
    </p:spTree>
    <p:extLst>
      <p:ext uri="{BB962C8B-B14F-4D97-AF65-F5344CB8AC3E}">
        <p14:creationId xmlns:p14="http://schemas.microsoft.com/office/powerpoint/2010/main" val="31928391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4C36-4608-4953-39CA-80082921E70B}"/>
              </a:ext>
            </a:extLst>
          </p:cNvPr>
          <p:cNvSpPr>
            <a:spLocks noGrp="1"/>
          </p:cNvSpPr>
          <p:nvPr>
            <p:ph type="title"/>
          </p:nvPr>
        </p:nvSpPr>
        <p:spPr>
          <a:xfrm>
            <a:off x="836612" y="535710"/>
            <a:ext cx="10410103" cy="1551854"/>
          </a:xfrm>
        </p:spPr>
        <p:txBody>
          <a:bodyPr>
            <a:normAutofit fontScale="90000"/>
          </a:bodyPr>
          <a:lstStyle/>
          <a:p>
            <a:pPr algn="ctr"/>
            <a:r>
              <a:rPr lang="en-US" b="1" dirty="0">
                <a:solidFill>
                  <a:srgbClr val="156082"/>
                </a:solidFill>
              </a:rPr>
              <a:t>Modular Arsenic Removal Plant for </a:t>
            </a:r>
            <a:br>
              <a:rPr lang="en-US" b="1" dirty="0">
                <a:solidFill>
                  <a:srgbClr val="156082"/>
                </a:solidFill>
              </a:rPr>
            </a:br>
            <a:r>
              <a:rPr lang="en-US" b="1" dirty="0">
                <a:solidFill>
                  <a:srgbClr val="156082"/>
                </a:solidFill>
              </a:rPr>
              <a:t>Bangladesh 2</a:t>
            </a:r>
            <a:r>
              <a:rPr lang="en-US" b="1" baseline="30000" dirty="0">
                <a:solidFill>
                  <a:srgbClr val="156082"/>
                </a:solidFill>
              </a:rPr>
              <a:t>nd</a:t>
            </a:r>
            <a:r>
              <a:rPr lang="en-US" b="1" dirty="0">
                <a:solidFill>
                  <a:srgbClr val="156082"/>
                </a:solidFill>
              </a:rPr>
              <a:t> phase pilot field testing</a:t>
            </a:r>
            <a:br>
              <a:rPr lang="en-NZ" b="1" dirty="0">
                <a:solidFill>
                  <a:srgbClr val="156082"/>
                </a:solidFill>
              </a:rPr>
            </a:br>
            <a:endParaRPr lang="en-NZ" b="1" dirty="0">
              <a:solidFill>
                <a:srgbClr val="156082"/>
              </a:solidFill>
            </a:endParaRPr>
          </a:p>
        </p:txBody>
      </p:sp>
      <p:pic>
        <p:nvPicPr>
          <p:cNvPr id="8" name="Content Placeholder 7">
            <a:extLst>
              <a:ext uri="{FF2B5EF4-FFF2-40B4-BE49-F238E27FC236}">
                <a16:creationId xmlns:a16="http://schemas.microsoft.com/office/drawing/2014/main" id="{AB34C97F-F84B-88A9-8AE4-67191CC8B82E}"/>
              </a:ext>
            </a:extLst>
          </p:cNvPr>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836612" y="1681162"/>
            <a:ext cx="4732952" cy="4578705"/>
          </a:xfrm>
        </p:spPr>
      </p:pic>
      <p:sp>
        <p:nvSpPr>
          <p:cNvPr id="5" name="Text Placeholder 4">
            <a:extLst>
              <a:ext uri="{FF2B5EF4-FFF2-40B4-BE49-F238E27FC236}">
                <a16:creationId xmlns:a16="http://schemas.microsoft.com/office/drawing/2014/main" id="{CCD6A328-2F30-6709-0D25-83AE00C0CF9E}"/>
              </a:ext>
            </a:extLst>
          </p:cNvPr>
          <p:cNvSpPr>
            <a:spLocks noGrp="1"/>
          </p:cNvSpPr>
          <p:nvPr>
            <p:ph type="body" sz="quarter" idx="3"/>
          </p:nvPr>
        </p:nvSpPr>
        <p:spPr>
          <a:xfrm>
            <a:off x="6172200" y="1681163"/>
            <a:ext cx="5183188" cy="406401"/>
          </a:xfrm>
        </p:spPr>
        <p:txBody>
          <a:bodyPr>
            <a:normAutofit fontScale="92500" lnSpcReduction="20000"/>
          </a:bodyPr>
          <a:lstStyle/>
          <a:p>
            <a:pPr algn="ctr"/>
            <a:r>
              <a:rPr lang="en-US" sz="2800" dirty="0"/>
              <a:t>The current specification</a:t>
            </a:r>
            <a:endParaRPr lang="en-NZ" sz="2800" dirty="0"/>
          </a:p>
        </p:txBody>
      </p:sp>
      <p:sp>
        <p:nvSpPr>
          <p:cNvPr id="6" name="Content Placeholder 5">
            <a:extLst>
              <a:ext uri="{FF2B5EF4-FFF2-40B4-BE49-F238E27FC236}">
                <a16:creationId xmlns:a16="http://schemas.microsoft.com/office/drawing/2014/main" id="{9F55176A-C8DA-3B0C-91B5-C779D2869AFC}"/>
              </a:ext>
            </a:extLst>
          </p:cNvPr>
          <p:cNvSpPr>
            <a:spLocks noGrp="1"/>
          </p:cNvSpPr>
          <p:nvPr>
            <p:ph sz="quarter" idx="4"/>
          </p:nvPr>
        </p:nvSpPr>
        <p:spPr>
          <a:xfrm>
            <a:off x="5780314" y="2128221"/>
            <a:ext cx="5575074" cy="4000436"/>
          </a:xfrm>
        </p:spPr>
        <p:txBody>
          <a:bodyPr>
            <a:normAutofit fontScale="85000" lnSpcReduction="20000"/>
          </a:bodyPr>
          <a:lstStyle/>
          <a:p>
            <a:r>
              <a:rPr lang="en-US" sz="2000" dirty="0"/>
              <a:t>For small communities , </a:t>
            </a:r>
          </a:p>
          <a:p>
            <a:r>
              <a:rPr lang="en-US" sz="2000" dirty="0"/>
              <a:t>capacity of up to 10,000 L/day</a:t>
            </a:r>
          </a:p>
          <a:p>
            <a:r>
              <a:rPr lang="en-US" sz="2000" dirty="0"/>
              <a:t>Single phase GPO power outlet</a:t>
            </a:r>
          </a:p>
          <a:p>
            <a:r>
              <a:rPr lang="en-US" sz="2000" dirty="0"/>
              <a:t>Power consumption: 1 kWh</a:t>
            </a:r>
          </a:p>
          <a:p>
            <a:r>
              <a:rPr lang="en-US" sz="2000" dirty="0"/>
              <a:t>Height: 2200mm</a:t>
            </a:r>
          </a:p>
          <a:p>
            <a:r>
              <a:rPr lang="en-US" sz="2000" dirty="0"/>
              <a:t>Length: 2300mm</a:t>
            </a:r>
          </a:p>
          <a:p>
            <a:r>
              <a:rPr lang="en-US" sz="2000" dirty="0"/>
              <a:t>Width: 1400</a:t>
            </a:r>
          </a:p>
          <a:p>
            <a:r>
              <a:rPr lang="en-US" sz="2000" dirty="0"/>
              <a:t>Weight: 700kg</a:t>
            </a:r>
          </a:p>
          <a:p>
            <a:r>
              <a:rPr lang="en-US" sz="2000" dirty="0"/>
              <a:t>Transport: 4 plants in one 20’HC ISO container</a:t>
            </a:r>
          </a:p>
          <a:p>
            <a:r>
              <a:rPr lang="en-US" sz="2000" dirty="0"/>
              <a:t>IoT system for remote data collection, monitoring &amp; control</a:t>
            </a:r>
          </a:p>
          <a:p>
            <a:r>
              <a:rPr lang="en-US" sz="2000" dirty="0"/>
              <a:t>Optional solar power system with battery storage</a:t>
            </a:r>
          </a:p>
          <a:p>
            <a:r>
              <a:rPr lang="en-US" sz="2000" dirty="0"/>
              <a:t>Optional upgrade for bigger community need</a:t>
            </a:r>
            <a:endParaRPr lang="en-NZ" sz="2000" dirty="0"/>
          </a:p>
        </p:txBody>
      </p:sp>
    </p:spTree>
    <p:extLst>
      <p:ext uri="{BB962C8B-B14F-4D97-AF65-F5344CB8AC3E}">
        <p14:creationId xmlns:p14="http://schemas.microsoft.com/office/powerpoint/2010/main" val="3040686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72E6C-5D61-C805-5D07-13752AD8E2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9B6EAA9-B6CD-B4DB-D150-AABE59F2B045}"/>
              </a:ext>
            </a:extLst>
          </p:cNvPr>
          <p:cNvSpPr txBox="1"/>
          <p:nvPr/>
        </p:nvSpPr>
        <p:spPr>
          <a:xfrm>
            <a:off x="5671828" y="1589314"/>
            <a:ext cx="6353395" cy="5078313"/>
          </a:xfrm>
          <a:prstGeom prst="rect">
            <a:avLst/>
          </a:prstGeom>
          <a:noFill/>
        </p:spPr>
        <p:txBody>
          <a:bodyPr wrap="square" rtlCol="0">
            <a:spAutoFit/>
          </a:bodyPr>
          <a:lstStyle/>
          <a:p>
            <a:pPr algn="ctr"/>
            <a:r>
              <a:rPr lang="en-US" sz="2400" b="1" dirty="0">
                <a:solidFill>
                  <a:srgbClr val="00B050"/>
                </a:solidFill>
              </a:rPr>
              <a:t>The Global Threat of Arsenic in Ground Water</a:t>
            </a:r>
          </a:p>
          <a:p>
            <a:endParaRPr lang="en-US" b="1" dirty="0"/>
          </a:p>
          <a:p>
            <a:pPr marL="457200" indent="-457200">
              <a:buFontTx/>
              <a:buChar char="-"/>
            </a:pPr>
            <a:r>
              <a:rPr lang="en-US" sz="2400" b="1" dirty="0">
                <a:solidFill>
                  <a:schemeClr val="bg1">
                    <a:lumMod val="85000"/>
                  </a:schemeClr>
                </a:solidFill>
              </a:rPr>
              <a:t>Global Threat of Ground Water Arsenic –  </a:t>
            </a:r>
            <a:r>
              <a:rPr lang="en-US" altLang="zh-CN" sz="2400" b="1" dirty="0">
                <a:solidFill>
                  <a:schemeClr val="bg1">
                    <a:lumMod val="85000"/>
                  </a:schemeClr>
                </a:solidFill>
              </a:rPr>
              <a:t>accelerating global crisis like Water Scarcity</a:t>
            </a:r>
          </a:p>
          <a:p>
            <a:pPr marL="457200" indent="-457200">
              <a:buFontTx/>
              <a:buChar char="-"/>
            </a:pPr>
            <a:r>
              <a:rPr lang="en-US" sz="2400" b="1" dirty="0">
                <a:solidFill>
                  <a:schemeClr val="bg1">
                    <a:lumMod val="85000"/>
                  </a:schemeClr>
                </a:solidFill>
              </a:rPr>
              <a:t>Health Impacts of Water Contaminants – </a:t>
            </a:r>
            <a:br>
              <a:rPr lang="en-US" sz="2400" b="1" dirty="0">
                <a:solidFill>
                  <a:schemeClr val="bg1">
                    <a:lumMod val="85000"/>
                  </a:schemeClr>
                </a:solidFill>
              </a:rPr>
            </a:br>
            <a:r>
              <a:rPr lang="en-US" sz="2400" b="1" dirty="0">
                <a:solidFill>
                  <a:schemeClr val="bg1">
                    <a:lumMod val="85000"/>
                  </a:schemeClr>
                </a:solidFill>
              </a:rPr>
              <a:t>in general, and specific on ARSENIC</a:t>
            </a:r>
          </a:p>
          <a:p>
            <a:pPr marL="457200" indent="-457200">
              <a:buFontTx/>
              <a:buChar char="-"/>
            </a:pPr>
            <a:r>
              <a:rPr lang="en-US" altLang="zh-CN" sz="2400" b="1" dirty="0">
                <a:solidFill>
                  <a:schemeClr val="bg1">
                    <a:lumMod val="85000"/>
                  </a:schemeClr>
                </a:solidFill>
              </a:rPr>
              <a:t>Water Treatment Trial Pilots (Thailand, Vietnam &amp; Bangladesh) – 1</a:t>
            </a:r>
            <a:r>
              <a:rPr lang="en-US" altLang="zh-CN" sz="2400" b="1" baseline="30000" dirty="0">
                <a:solidFill>
                  <a:schemeClr val="bg1">
                    <a:lumMod val="85000"/>
                  </a:schemeClr>
                </a:solidFill>
              </a:rPr>
              <a:t>st</a:t>
            </a:r>
            <a:r>
              <a:rPr lang="en-US" altLang="zh-CN" sz="2400" b="1" dirty="0">
                <a:solidFill>
                  <a:schemeClr val="bg1">
                    <a:lumMod val="85000"/>
                  </a:schemeClr>
                </a:solidFill>
              </a:rPr>
              <a:t>  Phase</a:t>
            </a:r>
          </a:p>
          <a:p>
            <a:pPr marL="457200" indent="-457200">
              <a:buFontTx/>
              <a:buChar char="-"/>
            </a:pPr>
            <a:r>
              <a:rPr lang="en-US" altLang="zh-CN" sz="2400" b="1" dirty="0">
                <a:solidFill>
                  <a:schemeClr val="bg1">
                    <a:lumMod val="85000"/>
                  </a:schemeClr>
                </a:solidFill>
              </a:rPr>
              <a:t>The proposed Ground Water Arsenic Mitigation Humanitarian Program – 2</a:t>
            </a:r>
            <a:r>
              <a:rPr lang="en-US" altLang="zh-CN" sz="2400" b="1" baseline="30000" dirty="0">
                <a:solidFill>
                  <a:schemeClr val="bg1">
                    <a:lumMod val="85000"/>
                  </a:schemeClr>
                </a:solidFill>
              </a:rPr>
              <a:t>nd</a:t>
            </a:r>
            <a:r>
              <a:rPr lang="en-US" altLang="zh-CN" sz="2400" b="1" dirty="0">
                <a:solidFill>
                  <a:schemeClr val="bg1">
                    <a:lumMod val="85000"/>
                  </a:schemeClr>
                </a:solidFill>
              </a:rPr>
              <a:t> Phase</a:t>
            </a:r>
          </a:p>
          <a:p>
            <a:pPr marL="457200" indent="-457200">
              <a:buFontTx/>
              <a:buChar char="-"/>
            </a:pPr>
            <a:r>
              <a:rPr lang="en-US" altLang="zh-CN" sz="2400" b="1" dirty="0">
                <a:effectLst>
                  <a:outerShdw dist="50800" dir="5400000" algn="ctr" rotWithShape="0">
                    <a:srgbClr val="000000">
                      <a:alpha val="43137"/>
                    </a:srgbClr>
                  </a:outerShdw>
                </a:effectLst>
              </a:rPr>
              <a:t>Our CAT-Arsenic Technology</a:t>
            </a:r>
          </a:p>
          <a:p>
            <a:pPr marL="457200" indent="-457200">
              <a:buFontTx/>
              <a:buChar char="-"/>
            </a:pPr>
            <a:r>
              <a:rPr lang="en-US" altLang="zh-CN" sz="2400" b="1" dirty="0">
                <a:solidFill>
                  <a:srgbClr val="FF0000"/>
                </a:solidFill>
              </a:rPr>
              <a:t>Conclusion</a:t>
            </a:r>
          </a:p>
          <a:p>
            <a:endParaRPr lang="en-US" altLang="zh-CN" b="1" dirty="0"/>
          </a:p>
        </p:txBody>
      </p:sp>
      <p:sp>
        <p:nvSpPr>
          <p:cNvPr id="9" name="Slide Number Placeholder 8">
            <a:extLst>
              <a:ext uri="{FF2B5EF4-FFF2-40B4-BE49-F238E27FC236}">
                <a16:creationId xmlns:a16="http://schemas.microsoft.com/office/drawing/2014/main" id="{FBA564D1-4EA9-6C88-6F90-87FCED5FA242}"/>
              </a:ext>
            </a:extLst>
          </p:cNvPr>
          <p:cNvSpPr>
            <a:spLocks noGrp="1"/>
          </p:cNvSpPr>
          <p:nvPr>
            <p:ph type="sldNum" sz="quarter" idx="12"/>
          </p:nvPr>
        </p:nvSpPr>
        <p:spPr/>
        <p:txBody>
          <a:bodyPr/>
          <a:lstStyle/>
          <a:p>
            <a:fld id="{92799E03-454D-4577-83C9-BB06FA9BD0A1}" type="slidenum">
              <a:rPr lang="en-US" smtClean="0"/>
              <a:t>33</a:t>
            </a:fld>
            <a:endParaRPr lang="en-US" dirty="0"/>
          </a:p>
        </p:txBody>
      </p:sp>
      <p:pic>
        <p:nvPicPr>
          <p:cNvPr id="6" name="Picture 5">
            <a:extLst>
              <a:ext uri="{FF2B5EF4-FFF2-40B4-BE49-F238E27FC236}">
                <a16:creationId xmlns:a16="http://schemas.microsoft.com/office/drawing/2014/main" id="{9FBFD33E-254D-2215-8F57-FAA7E078E2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7778" r="16508"/>
          <a:stretch/>
        </p:blipFill>
        <p:spPr>
          <a:xfrm>
            <a:off x="9524" y="0"/>
            <a:ext cx="5192485" cy="6858000"/>
          </a:xfrm>
          <a:prstGeom prst="rect">
            <a:avLst/>
          </a:prstGeom>
        </p:spPr>
      </p:pic>
      <p:pic>
        <p:nvPicPr>
          <p:cNvPr id="2" name="Picture 1">
            <a:extLst>
              <a:ext uri="{FF2B5EF4-FFF2-40B4-BE49-F238E27FC236}">
                <a16:creationId xmlns:a16="http://schemas.microsoft.com/office/drawing/2014/main" id="{668B4958-FA8A-E059-B6CD-63DBD201BE1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2063" y="290700"/>
            <a:ext cx="3617840" cy="1298614"/>
          </a:xfrm>
          <a:prstGeom prst="rect">
            <a:avLst/>
          </a:prstGeom>
        </p:spPr>
      </p:pic>
    </p:spTree>
    <p:extLst>
      <p:ext uri="{BB962C8B-B14F-4D97-AF65-F5344CB8AC3E}">
        <p14:creationId xmlns:p14="http://schemas.microsoft.com/office/powerpoint/2010/main" val="13595493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164C5-FC72-D594-E9C3-5877C862F79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FE91C57-0D11-EFDC-6050-5E0D59AFCDA3}"/>
              </a:ext>
            </a:extLst>
          </p:cNvPr>
          <p:cNvSpPr txBox="1"/>
          <p:nvPr/>
        </p:nvSpPr>
        <p:spPr>
          <a:xfrm>
            <a:off x="549727" y="199738"/>
            <a:ext cx="10804073" cy="584775"/>
          </a:xfrm>
          <a:prstGeom prst="rect">
            <a:avLst/>
          </a:prstGeom>
          <a:noFill/>
        </p:spPr>
        <p:txBody>
          <a:bodyPr wrap="square" rtlCol="0">
            <a:spAutoFit/>
          </a:bodyPr>
          <a:lstStyle/>
          <a:p>
            <a:r>
              <a:rPr lang="en-US" altLang="zh-CN" sz="3200" b="1" dirty="0">
                <a:solidFill>
                  <a:srgbClr val="156082"/>
                </a:solidFill>
              </a:rPr>
              <a:t>Conventional Arsenic Mitigation Technologies  </a:t>
            </a:r>
            <a:endParaRPr lang="zh-CN" altLang="en-US" sz="3200" b="1" dirty="0">
              <a:solidFill>
                <a:srgbClr val="156082"/>
              </a:solidFill>
            </a:endParaRPr>
          </a:p>
        </p:txBody>
      </p:sp>
      <p:cxnSp>
        <p:nvCxnSpPr>
          <p:cNvPr id="3" name="Straight Connector 2">
            <a:extLst>
              <a:ext uri="{FF2B5EF4-FFF2-40B4-BE49-F238E27FC236}">
                <a16:creationId xmlns:a16="http://schemas.microsoft.com/office/drawing/2014/main" id="{3D78F92C-0E38-9DF3-CB54-6552EAFCA421}"/>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9878B12-D6EB-9A6F-095F-24CFFA2FC558}"/>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F18DB050-3F8D-7CC4-A778-BEAE0F19AE83}"/>
              </a:ext>
            </a:extLst>
          </p:cNvPr>
          <p:cNvSpPr>
            <a:spLocks noGrp="1"/>
          </p:cNvSpPr>
          <p:nvPr>
            <p:ph type="sldNum" sz="quarter" idx="12"/>
          </p:nvPr>
        </p:nvSpPr>
        <p:spPr/>
        <p:txBody>
          <a:bodyPr/>
          <a:lstStyle/>
          <a:p>
            <a:fld id="{92799E03-454D-4577-83C9-BB06FA9BD0A1}" type="slidenum">
              <a:rPr lang="en-US" smtClean="0"/>
              <a:t>34</a:t>
            </a:fld>
            <a:endParaRPr lang="en-US" dirty="0"/>
          </a:p>
        </p:txBody>
      </p:sp>
      <p:pic>
        <p:nvPicPr>
          <p:cNvPr id="4" name="Picture 3">
            <a:extLst>
              <a:ext uri="{FF2B5EF4-FFF2-40B4-BE49-F238E27FC236}">
                <a16:creationId xmlns:a16="http://schemas.microsoft.com/office/drawing/2014/main" id="{C08FFD3E-CD92-305C-FDF3-417254DFE7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sp>
        <p:nvSpPr>
          <p:cNvPr id="2" name="TextBox 1">
            <a:extLst>
              <a:ext uri="{FF2B5EF4-FFF2-40B4-BE49-F238E27FC236}">
                <a16:creationId xmlns:a16="http://schemas.microsoft.com/office/drawing/2014/main" id="{DC7D0DFF-99D6-7C5A-14DC-CE47BBB31A8A}"/>
              </a:ext>
            </a:extLst>
          </p:cNvPr>
          <p:cNvSpPr txBox="1"/>
          <p:nvPr/>
        </p:nvSpPr>
        <p:spPr>
          <a:xfrm>
            <a:off x="508907" y="748952"/>
            <a:ext cx="11133366" cy="4524315"/>
          </a:xfrm>
          <a:prstGeom prst="rect">
            <a:avLst/>
          </a:prstGeom>
          <a:noFill/>
        </p:spPr>
        <p:txBody>
          <a:bodyPr wrap="square">
            <a:spAutoFit/>
          </a:bodyPr>
          <a:lstStyle/>
          <a:p>
            <a:r>
              <a:rPr lang="en-US" altLang="zh-CN" b="1" dirty="0">
                <a:solidFill>
                  <a:schemeClr val="bg1"/>
                </a:solidFill>
                <a:highlight>
                  <a:srgbClr val="156082"/>
                </a:highlight>
                <a:latin typeface="Avenir LT 35 Light" charset="0"/>
                <a:ea typeface="Microsoft YaHei" panose="020B0503020204020204" pitchFamily="34" charset="-122"/>
              </a:rPr>
              <a:t>Coagulation, precipitation, filtration, adsorption, reverse osmosis (RO)</a:t>
            </a:r>
          </a:p>
          <a:p>
            <a:r>
              <a:rPr lang="en-US" altLang="zh-CN" dirty="0">
                <a:latin typeface="Avenir LT 35 Light" charset="0"/>
                <a:ea typeface="Microsoft YaHei" panose="020B0503020204020204" pitchFamily="34" charset="-122"/>
              </a:rPr>
              <a:t>Pre-treatment is needed for removal of suspended solids, colloidal matter and scale forming substances. RO membranes have very fine pores through which water is forced under pressure. The large ions, like oxidized arsenic, do not pass through and are discharged with the waste stream called concentrate.</a:t>
            </a:r>
          </a:p>
          <a:p>
            <a:pPr>
              <a:buFont typeface="Arial" panose="020B0604020202020204" pitchFamily="34" charset="0"/>
              <a:buChar char="•"/>
            </a:pPr>
            <a:endParaRPr lang="en-US" altLang="zh-CN" b="1" dirty="0">
              <a:highlight>
                <a:srgbClr val="156082"/>
              </a:highlight>
              <a:latin typeface="Avenir LT 35 Light" charset="0"/>
              <a:ea typeface="Microsoft YaHei" panose="020B0503020204020204" pitchFamily="34" charset="-122"/>
            </a:endParaRPr>
          </a:p>
          <a:p>
            <a:r>
              <a:rPr lang="en-US" altLang="zh-CN" b="1" dirty="0">
                <a:solidFill>
                  <a:schemeClr val="bg1"/>
                </a:solidFill>
                <a:highlight>
                  <a:srgbClr val="156082"/>
                </a:highlight>
                <a:latin typeface="Avenir LT 35 Light" charset="0"/>
                <a:ea typeface="Microsoft YaHei" panose="020B0503020204020204" pitchFamily="34" charset="-122"/>
              </a:rPr>
              <a:t>Sludge disposal</a:t>
            </a:r>
          </a:p>
          <a:p>
            <a:r>
              <a:rPr lang="en-US" altLang="zh-CN" dirty="0">
                <a:highlight>
                  <a:srgbClr val="FFFFFF"/>
                </a:highlight>
                <a:latin typeface="Avenir LT 35 Light" charset="0"/>
                <a:ea typeface="Microsoft YaHei" panose="020B0503020204020204" pitchFamily="34" charset="-122"/>
              </a:rPr>
              <a:t>Arsenic is concentrated in waste streams: sludge from clarification, backwash spent water from filtration and concentrate from RO separation. Sludge may be dewatered and disposed to special disposal sites, added to concrete and added to material for producing bricks.</a:t>
            </a:r>
          </a:p>
          <a:p>
            <a:pPr>
              <a:buFont typeface="Arial" panose="020B0604020202020204" pitchFamily="34" charset="0"/>
              <a:buChar char="•"/>
            </a:pPr>
            <a:endParaRPr lang="en-US" altLang="zh-CN" dirty="0">
              <a:highlight>
                <a:srgbClr val="FFFFFF"/>
              </a:highlight>
              <a:latin typeface="Avenir LT 35 Light" charset="0"/>
              <a:ea typeface="Microsoft YaHei" panose="020B0503020204020204" pitchFamily="34" charset="-122"/>
            </a:endParaRPr>
          </a:p>
          <a:p>
            <a:r>
              <a:rPr lang="en-US" altLang="zh-CN" dirty="0">
                <a:highlight>
                  <a:srgbClr val="FFFFFF"/>
                </a:highlight>
                <a:latin typeface="Avenir LT 35 Light" charset="0"/>
                <a:ea typeface="Microsoft YaHei" panose="020B0503020204020204" pitchFamily="34" charset="-122"/>
              </a:rPr>
              <a:t>One of the technologies of interest applied in India is bioremediation. The wastewater is stored in a concrete tank where bacteria and plants absorb the arsenic. Then the sludge and plants are burned, and the ash is added to bricks.</a:t>
            </a:r>
          </a:p>
          <a:p>
            <a:endParaRPr lang="en-US" altLang="zh-CN" dirty="0">
              <a:highlight>
                <a:srgbClr val="FFFFFF"/>
              </a:highlight>
              <a:latin typeface="Avenir LT 35 Light" charset="0"/>
              <a:ea typeface="Microsoft YaHei" panose="020B0503020204020204" pitchFamily="34" charset="-122"/>
            </a:endParaRPr>
          </a:p>
          <a:p>
            <a:pPr>
              <a:buFont typeface="Arial" panose="020B0604020202020204" pitchFamily="34" charset="0"/>
              <a:buChar char="•"/>
            </a:pPr>
            <a:endParaRPr lang="en-US" altLang="zh-CN" b="1" dirty="0">
              <a:solidFill>
                <a:srgbClr val="FF0000"/>
              </a:solidFill>
              <a:highlight>
                <a:srgbClr val="FFFFFF"/>
              </a:highlight>
              <a:latin typeface="Avenir LT 35 Light" charset="0"/>
              <a:ea typeface="Microsoft YaHei" panose="020B0503020204020204" pitchFamily="34" charset="-122"/>
            </a:endParaRPr>
          </a:p>
          <a:p>
            <a:r>
              <a:rPr lang="en-US" altLang="zh-CN" b="1" dirty="0">
                <a:solidFill>
                  <a:srgbClr val="FF0000"/>
                </a:solidFill>
                <a:highlight>
                  <a:srgbClr val="156082"/>
                </a:highlight>
                <a:latin typeface="Avenir LT 35 Light" charset="0"/>
                <a:ea typeface="Microsoft YaHei" panose="020B0503020204020204" pitchFamily="34" charset="-122"/>
              </a:rPr>
              <a:t>Attention: </a:t>
            </a:r>
            <a:r>
              <a:rPr lang="en-US" altLang="zh-CN" dirty="0">
                <a:highlight>
                  <a:srgbClr val="FFFFFF"/>
                </a:highlight>
                <a:latin typeface="Avenir LT 35 Light" charset="0"/>
                <a:ea typeface="Microsoft YaHei" panose="020B0503020204020204" pitchFamily="34" charset="-122"/>
              </a:rPr>
              <a:t>When burning bricks or the plants containing arsenic up to 30% could vaporize and spreads into the environment.</a:t>
            </a:r>
          </a:p>
        </p:txBody>
      </p:sp>
    </p:spTree>
    <p:extLst>
      <p:ext uri="{BB962C8B-B14F-4D97-AF65-F5344CB8AC3E}">
        <p14:creationId xmlns:p14="http://schemas.microsoft.com/office/powerpoint/2010/main" val="17653444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2DA2C-FAD2-26F0-DB07-23AC5948D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C9D9531-09B3-9B09-4E80-0839A935EC5F}"/>
              </a:ext>
            </a:extLst>
          </p:cNvPr>
          <p:cNvSpPr txBox="1"/>
          <p:nvPr/>
        </p:nvSpPr>
        <p:spPr>
          <a:xfrm>
            <a:off x="549727" y="199738"/>
            <a:ext cx="10804073" cy="584775"/>
          </a:xfrm>
          <a:prstGeom prst="rect">
            <a:avLst/>
          </a:prstGeom>
          <a:noFill/>
        </p:spPr>
        <p:txBody>
          <a:bodyPr wrap="square" rtlCol="0">
            <a:spAutoFit/>
          </a:bodyPr>
          <a:lstStyle/>
          <a:p>
            <a:r>
              <a:rPr lang="en-US" altLang="zh-CN" sz="3200" b="1" dirty="0">
                <a:solidFill>
                  <a:srgbClr val="156082"/>
                </a:solidFill>
              </a:rPr>
              <a:t>Brief Description of Technologies</a:t>
            </a:r>
            <a:endParaRPr lang="zh-CN" altLang="en-US" sz="3200" b="1" dirty="0">
              <a:solidFill>
                <a:srgbClr val="156082"/>
              </a:solidFill>
            </a:endParaRPr>
          </a:p>
        </p:txBody>
      </p:sp>
      <p:cxnSp>
        <p:nvCxnSpPr>
          <p:cNvPr id="3" name="Straight Connector 2">
            <a:extLst>
              <a:ext uri="{FF2B5EF4-FFF2-40B4-BE49-F238E27FC236}">
                <a16:creationId xmlns:a16="http://schemas.microsoft.com/office/drawing/2014/main" id="{D23B51E3-DB83-C6A2-0A24-97CDD5B2B85D}"/>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C15963B-E104-6A0B-9E08-73F7FAB993A5}"/>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F97DB4AA-6589-5C5E-8ECA-508CCBB95F56}"/>
              </a:ext>
            </a:extLst>
          </p:cNvPr>
          <p:cNvSpPr>
            <a:spLocks noGrp="1"/>
          </p:cNvSpPr>
          <p:nvPr>
            <p:ph type="sldNum" sz="quarter" idx="12"/>
          </p:nvPr>
        </p:nvSpPr>
        <p:spPr/>
        <p:txBody>
          <a:bodyPr/>
          <a:lstStyle/>
          <a:p>
            <a:fld id="{92799E03-454D-4577-83C9-BB06FA9BD0A1}" type="slidenum">
              <a:rPr lang="en-US" smtClean="0"/>
              <a:t>35</a:t>
            </a:fld>
            <a:endParaRPr lang="en-US" dirty="0"/>
          </a:p>
        </p:txBody>
      </p:sp>
      <p:pic>
        <p:nvPicPr>
          <p:cNvPr id="4" name="Picture 3">
            <a:extLst>
              <a:ext uri="{FF2B5EF4-FFF2-40B4-BE49-F238E27FC236}">
                <a16:creationId xmlns:a16="http://schemas.microsoft.com/office/drawing/2014/main" id="{1861E4D0-9D26-8AF0-4DB9-49CA48DA395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sp>
        <p:nvSpPr>
          <p:cNvPr id="2" name="TextBox 1">
            <a:extLst>
              <a:ext uri="{FF2B5EF4-FFF2-40B4-BE49-F238E27FC236}">
                <a16:creationId xmlns:a16="http://schemas.microsoft.com/office/drawing/2014/main" id="{BF9E21B3-0122-A382-F3FE-F18A8FB4C005}"/>
              </a:ext>
            </a:extLst>
          </p:cNvPr>
          <p:cNvSpPr txBox="1"/>
          <p:nvPr/>
        </p:nvSpPr>
        <p:spPr>
          <a:xfrm>
            <a:off x="508907" y="748952"/>
            <a:ext cx="11133366" cy="4801314"/>
          </a:xfrm>
          <a:prstGeom prst="rect">
            <a:avLst/>
          </a:prstGeom>
          <a:noFill/>
        </p:spPr>
        <p:txBody>
          <a:bodyPr wrap="square">
            <a:spAutoFit/>
          </a:bodyPr>
          <a:lstStyle/>
          <a:p>
            <a:r>
              <a:rPr lang="en-US" altLang="zh-CN" b="1" dirty="0">
                <a:solidFill>
                  <a:schemeClr val="bg1"/>
                </a:solidFill>
                <a:highlight>
                  <a:srgbClr val="156082"/>
                </a:highlight>
                <a:latin typeface="Avenir LT 35 Light" charset="0"/>
                <a:ea typeface="Microsoft YaHei" panose="020B0503020204020204" pitchFamily="34" charset="-122"/>
              </a:rPr>
              <a:t>Coagulation, precipitation, filtration, adsorption</a:t>
            </a:r>
          </a:p>
          <a:p>
            <a:r>
              <a:rPr lang="en-US" altLang="zh-CN" dirty="0">
                <a:highlight>
                  <a:srgbClr val="FFFFFF"/>
                </a:highlight>
                <a:ea typeface="Microsoft YaHei" panose="020B0503020204020204" pitchFamily="34" charset="-122"/>
              </a:rPr>
              <a:t>Adsorption of arsenic is based on attraction to the surface of adsorbent materials. Oxidized arsenic has negative electrical charge and is attracted to positively charged sites on the surface of materials such as: Granular Ferric Hydroxide (GFH), Activated Alumina (AA) and Cerium oxide. To be efficient, pre- treatment has to be done for removal of suspended solids, colloidal matter and sometimes removal of competing ions.</a:t>
            </a:r>
          </a:p>
          <a:p>
            <a:pPr>
              <a:buFont typeface="Arial" panose="020B0604020202020204" pitchFamily="34" charset="0"/>
              <a:buChar char="•"/>
            </a:pPr>
            <a:endParaRPr lang="en-US" altLang="zh-CN" dirty="0">
              <a:highlight>
                <a:srgbClr val="FFFFFF"/>
              </a:highlight>
              <a:ea typeface="Microsoft YaHei" panose="020B0503020204020204" pitchFamily="34" charset="-122"/>
            </a:endParaRPr>
          </a:p>
          <a:p>
            <a:r>
              <a:rPr lang="en-US" altLang="zh-CN" dirty="0">
                <a:highlight>
                  <a:srgbClr val="FFFFFF"/>
                </a:highlight>
                <a:ea typeface="Microsoft YaHei" panose="020B0503020204020204" pitchFamily="34" charset="-122"/>
              </a:rPr>
              <a:t>Adsorption alone may be effectively used as retrofit to existing plants to achieve compliant level of arsenic removal. This is the case of large use of GFH filters in US after the Maximum Contaminant Level for arsenic in drinking water changed from 0.050 mg/l to 0.010 mg/l.</a:t>
            </a:r>
          </a:p>
          <a:p>
            <a:endParaRPr lang="en-US" altLang="zh-CN" b="1" dirty="0">
              <a:solidFill>
                <a:schemeClr val="bg1"/>
              </a:solidFill>
              <a:highlight>
                <a:srgbClr val="FFFFFF"/>
              </a:highlight>
              <a:ea typeface="Microsoft YaHei" panose="020B0503020204020204" pitchFamily="34" charset="-122"/>
            </a:endParaRPr>
          </a:p>
          <a:p>
            <a:r>
              <a:rPr lang="en-US" altLang="zh-CN" b="1" dirty="0">
                <a:solidFill>
                  <a:schemeClr val="bg1"/>
                </a:solidFill>
                <a:highlight>
                  <a:srgbClr val="156082"/>
                </a:highlight>
                <a:latin typeface="Avenir LT 35 Light" charset="0"/>
                <a:ea typeface="Microsoft YaHei" panose="020B0503020204020204" pitchFamily="34" charset="-122"/>
              </a:rPr>
              <a:t>In situ immobilization of arsenic</a:t>
            </a:r>
          </a:p>
          <a:p>
            <a:r>
              <a:rPr lang="en-US" altLang="zh-CN" dirty="0">
                <a:latin typeface="Avenir LT 35 Light" charset="0"/>
                <a:ea typeface="Microsoft YaHei" panose="020B0503020204020204" pitchFamily="34" charset="-122"/>
              </a:rPr>
              <a:t>In situ adsorption of arsenic is based on oxidation-adsorption using chemicals or oxygenation with air in combination with bacterial activity. Applied already in India is the Subterranean Arsenic Removal (SAR). Two groundwater wells are setup at some distance depending on permeability of the aquifer. The water is pumped out of one well, oxygenated and degassed in a tank, then re-injected into the second well. Underground, the water travels slowly between the two wells. Initial phase of oxidation and adsorption of arsenic may take 2 months. After that, water from one well is safe to be pumped for use as drinking water. Wells are switched between injection and supply, after some time.</a:t>
            </a:r>
          </a:p>
        </p:txBody>
      </p:sp>
    </p:spTree>
    <p:extLst>
      <p:ext uri="{BB962C8B-B14F-4D97-AF65-F5344CB8AC3E}">
        <p14:creationId xmlns:p14="http://schemas.microsoft.com/office/powerpoint/2010/main" val="3432221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4" descr="Image result for arsenic poisoning pictures">
            <a:extLst>
              <a:ext uri="{FF2B5EF4-FFF2-40B4-BE49-F238E27FC236}">
                <a16:creationId xmlns:a16="http://schemas.microsoft.com/office/drawing/2014/main" id="{2676660E-5B0C-93E0-DD08-D464A09A2E2B}"/>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9223" name="TextBox 4">
            <a:extLst>
              <a:ext uri="{FF2B5EF4-FFF2-40B4-BE49-F238E27FC236}">
                <a16:creationId xmlns:a16="http://schemas.microsoft.com/office/drawing/2014/main" id="{EC199937-BCDD-617A-B5F2-DFA8201E82AF}"/>
              </a:ext>
            </a:extLst>
          </p:cNvPr>
          <p:cNvSpPr txBox="1">
            <a:spLocks noChangeArrowheads="1"/>
          </p:cNvSpPr>
          <p:nvPr/>
        </p:nvSpPr>
        <p:spPr bwMode="auto">
          <a:xfrm>
            <a:off x="1459593" y="1250124"/>
            <a:ext cx="185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en-US" altLang="zh-CN" sz="1800" dirty="0"/>
          </a:p>
        </p:txBody>
      </p:sp>
      <p:sp>
        <p:nvSpPr>
          <p:cNvPr id="4" name="TextBox 3">
            <a:extLst>
              <a:ext uri="{FF2B5EF4-FFF2-40B4-BE49-F238E27FC236}">
                <a16:creationId xmlns:a16="http://schemas.microsoft.com/office/drawing/2014/main" id="{11018F9A-DF34-78B8-3F59-9DBD725DEFE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5" name="Slide Number Placeholder 9">
            <a:extLst>
              <a:ext uri="{FF2B5EF4-FFF2-40B4-BE49-F238E27FC236}">
                <a16:creationId xmlns:a16="http://schemas.microsoft.com/office/drawing/2014/main" id="{DCCD66B2-2514-385B-7D20-5381D2C001DA}"/>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36</a:t>
            </a:fld>
            <a:endParaRPr lang="en-US" dirty="0"/>
          </a:p>
        </p:txBody>
      </p:sp>
      <p:cxnSp>
        <p:nvCxnSpPr>
          <p:cNvPr id="6" name="Straight Connector 5">
            <a:extLst>
              <a:ext uri="{FF2B5EF4-FFF2-40B4-BE49-F238E27FC236}">
                <a16:creationId xmlns:a16="http://schemas.microsoft.com/office/drawing/2014/main" id="{463543D4-8933-FE28-2A30-ADE1FB5A830A}"/>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B6C3382D-7484-F64E-1B9B-BD34619180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sp>
        <p:nvSpPr>
          <p:cNvPr id="12" name="矩形 14">
            <a:extLst>
              <a:ext uri="{FF2B5EF4-FFF2-40B4-BE49-F238E27FC236}">
                <a16:creationId xmlns:a16="http://schemas.microsoft.com/office/drawing/2014/main" id="{BD882B54-2C9F-1591-C365-8DA600ABE45C}"/>
              </a:ext>
            </a:extLst>
          </p:cNvPr>
          <p:cNvSpPr>
            <a:spLocks noChangeArrowheads="1"/>
          </p:cNvSpPr>
          <p:nvPr/>
        </p:nvSpPr>
        <p:spPr bwMode="auto">
          <a:xfrm>
            <a:off x="634625" y="520984"/>
            <a:ext cx="108498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en-US" altLang="zh-CN" sz="2735" b="1" dirty="0">
                <a:solidFill>
                  <a:srgbClr val="156082"/>
                </a:solidFill>
                <a:latin typeface="+mn-lt"/>
              </a:rPr>
              <a:t>OUR TECHNOLOGY: CAT-ARSENIC</a:t>
            </a:r>
            <a:endParaRPr lang="zh-CN" altLang="en-US" sz="2735" b="1" dirty="0">
              <a:solidFill>
                <a:srgbClr val="156082"/>
              </a:solidFill>
              <a:latin typeface="+mn-lt"/>
            </a:endParaRPr>
          </a:p>
        </p:txBody>
      </p:sp>
      <p:grpSp>
        <p:nvGrpSpPr>
          <p:cNvPr id="2" name="组合 22">
            <a:extLst>
              <a:ext uri="{FF2B5EF4-FFF2-40B4-BE49-F238E27FC236}">
                <a16:creationId xmlns:a16="http://schemas.microsoft.com/office/drawing/2014/main" id="{D52F06A1-B468-4CA7-85CA-750D972AB39F}"/>
              </a:ext>
            </a:extLst>
          </p:cNvPr>
          <p:cNvGrpSpPr>
            <a:grpSpLocks/>
          </p:cNvGrpSpPr>
          <p:nvPr/>
        </p:nvGrpSpPr>
        <p:grpSpPr bwMode="auto">
          <a:xfrm>
            <a:off x="1812018" y="1442934"/>
            <a:ext cx="7567613" cy="1011238"/>
            <a:chOff x="2143858" y="1884239"/>
            <a:chExt cx="7568467" cy="1011361"/>
          </a:xfrm>
        </p:grpSpPr>
        <p:sp>
          <p:nvSpPr>
            <p:cNvPr id="8" name="右箭头 7">
              <a:extLst>
                <a:ext uri="{FF2B5EF4-FFF2-40B4-BE49-F238E27FC236}">
                  <a16:creationId xmlns:a16="http://schemas.microsoft.com/office/drawing/2014/main" id="{121D62C1-04F9-D21D-2B96-DAAD25D9D1FD}"/>
                </a:ext>
              </a:extLst>
            </p:cNvPr>
            <p:cNvSpPr>
              <a:spLocks noChangeArrowheads="1"/>
            </p:cNvSpPr>
            <p:nvPr/>
          </p:nvSpPr>
          <p:spPr bwMode="auto">
            <a:xfrm>
              <a:off x="2143858" y="2220830"/>
              <a:ext cx="565214" cy="361994"/>
            </a:xfrm>
            <a:prstGeom prst="rightArrow">
              <a:avLst>
                <a:gd name="adj1" fmla="val 50000"/>
                <a:gd name="adj2" fmla="val 39035"/>
              </a:avLst>
            </a:prstGeom>
            <a:solidFill>
              <a:srgbClr val="F79646"/>
            </a:solidFill>
            <a:ln w="38100">
              <a:solidFill>
                <a:srgbClr val="F2F2F2"/>
              </a:solidFill>
              <a:miter lim="200000"/>
              <a:headEnd/>
              <a:tailEnd/>
            </a:ln>
            <a:effectLst>
              <a:outerShdw dist="28398" dir="3806097" algn="ctr" rotWithShape="0">
                <a:srgbClr val="974706">
                  <a:alpha val="50000"/>
                </a:srgbClr>
              </a:outerShdw>
            </a:effectLst>
          </p:spPr>
          <p:txBody>
            <a:bodyPr/>
            <a:lstStyle/>
            <a:p>
              <a:pPr>
                <a:defRPr/>
              </a:pPr>
              <a:endParaRPr lang="zh-CN" altLang="en-US"/>
            </a:p>
          </p:txBody>
        </p:sp>
        <p:sp>
          <p:nvSpPr>
            <p:cNvPr id="9" name="圆角矩形 10">
              <a:extLst>
                <a:ext uri="{FF2B5EF4-FFF2-40B4-BE49-F238E27FC236}">
                  <a16:creationId xmlns:a16="http://schemas.microsoft.com/office/drawing/2014/main" id="{8F4DA0BD-D2CF-EEAB-9246-A5107638BA18}"/>
                </a:ext>
              </a:extLst>
            </p:cNvPr>
            <p:cNvSpPr>
              <a:spLocks noChangeArrowheads="1"/>
            </p:cNvSpPr>
            <p:nvPr/>
          </p:nvSpPr>
          <p:spPr bwMode="auto">
            <a:xfrm>
              <a:off x="2723052" y="1884239"/>
              <a:ext cx="2751625" cy="1011361"/>
            </a:xfrm>
            <a:prstGeom prst="roundRect">
              <a:avLst>
                <a:gd name="adj" fmla="val 16667"/>
              </a:avLst>
            </a:prstGeom>
            <a:solidFill>
              <a:srgbClr val="FFFFFF"/>
            </a:solidFill>
            <a:ln w="31750">
              <a:solidFill>
                <a:srgbClr val="F79646"/>
              </a:solidFill>
              <a:round/>
              <a:headEnd/>
              <a:tailEnd/>
            </a:ln>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pPr algn="ctr"/>
              <a:r>
                <a:rPr lang="en-AU" altLang="zh-CN" sz="1600" b="1" dirty="0">
                  <a:cs typeface="Times New Roman" panose="02020603050405020304" pitchFamily="18" charset="0"/>
                </a:rPr>
                <a:t>Conditioning</a:t>
              </a:r>
              <a:endParaRPr lang="en-AU" altLang="zh-CN" sz="1600" dirty="0"/>
            </a:p>
            <a:p>
              <a:r>
                <a:rPr lang="en-AU" altLang="zh-CN" sz="1600" dirty="0">
                  <a:cs typeface="Times New Roman" panose="02020603050405020304" pitchFamily="18" charset="0"/>
                </a:rPr>
                <a:t>Oxygenation, Iron, Potassium Permanganate, Disinfectant…</a:t>
              </a:r>
              <a:endParaRPr lang="en-AU" altLang="zh-CN" sz="1600" dirty="0"/>
            </a:p>
          </p:txBody>
        </p:sp>
        <p:sp>
          <p:nvSpPr>
            <p:cNvPr id="10" name="右箭头 8">
              <a:extLst>
                <a:ext uri="{FF2B5EF4-FFF2-40B4-BE49-F238E27FC236}">
                  <a16:creationId xmlns:a16="http://schemas.microsoft.com/office/drawing/2014/main" id="{423FE519-76AD-BC05-031D-45E6D482FDFA}"/>
                </a:ext>
              </a:extLst>
            </p:cNvPr>
            <p:cNvSpPr>
              <a:spLocks noChangeArrowheads="1"/>
            </p:cNvSpPr>
            <p:nvPr/>
          </p:nvSpPr>
          <p:spPr bwMode="auto">
            <a:xfrm>
              <a:off x="5460520" y="2231944"/>
              <a:ext cx="1033579" cy="361994"/>
            </a:xfrm>
            <a:prstGeom prst="rightArrow">
              <a:avLst>
                <a:gd name="adj1" fmla="val 50000"/>
                <a:gd name="adj2" fmla="val 39035"/>
              </a:avLst>
            </a:prstGeom>
            <a:noFill/>
            <a:ln w="38100">
              <a:solidFill>
                <a:srgbClr val="F2F2F2"/>
              </a:solidFill>
              <a:miter lim="200000"/>
              <a:headEnd/>
              <a:tailEnd/>
            </a:ln>
            <a:effectLst>
              <a:outerShdw dist="28398" dir="3806097" algn="ctr" rotWithShape="0">
                <a:srgbClr val="974706">
                  <a:alpha val="50000"/>
                </a:srgbClr>
              </a:outerShdw>
            </a:effectLst>
          </p:spPr>
          <p:txBody>
            <a:bodyPr/>
            <a:lstStyle/>
            <a:p>
              <a:pPr>
                <a:defRPr/>
              </a:pPr>
              <a:endParaRPr lang="zh-CN" altLang="en-US"/>
            </a:p>
          </p:txBody>
        </p:sp>
        <p:sp>
          <p:nvSpPr>
            <p:cNvPr id="11" name="圆角矩形 5">
              <a:extLst>
                <a:ext uri="{FF2B5EF4-FFF2-40B4-BE49-F238E27FC236}">
                  <a16:creationId xmlns:a16="http://schemas.microsoft.com/office/drawing/2014/main" id="{4FAD1407-6714-2034-B7F8-D63024F91000}"/>
                </a:ext>
              </a:extLst>
            </p:cNvPr>
            <p:cNvSpPr>
              <a:spLocks noChangeArrowheads="1"/>
            </p:cNvSpPr>
            <p:nvPr/>
          </p:nvSpPr>
          <p:spPr bwMode="auto">
            <a:xfrm>
              <a:off x="6525603" y="2015515"/>
              <a:ext cx="2243260" cy="774700"/>
            </a:xfrm>
            <a:prstGeom prst="roundRect">
              <a:avLst>
                <a:gd name="adj" fmla="val 16667"/>
              </a:avLst>
            </a:prstGeom>
            <a:solidFill>
              <a:srgbClr val="FFFFFF"/>
            </a:solidFill>
            <a:ln w="31750">
              <a:solidFill>
                <a:srgbClr val="9BBB59"/>
              </a:solidFill>
              <a:round/>
              <a:headEnd/>
              <a:tailEnd/>
            </a:ln>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AU" altLang="zh-CN" sz="1600" b="1" dirty="0">
                  <a:cs typeface="Times New Roman" panose="02020603050405020304" pitchFamily="18" charset="0"/>
                </a:rPr>
                <a:t>Filtration - Catalytic  Advanced Treatment</a:t>
              </a:r>
              <a:endParaRPr lang="en-AU" altLang="zh-CN" sz="1600" dirty="0"/>
            </a:p>
          </p:txBody>
        </p:sp>
        <p:sp>
          <p:nvSpPr>
            <p:cNvPr id="13" name="右箭头 6">
              <a:extLst>
                <a:ext uri="{FF2B5EF4-FFF2-40B4-BE49-F238E27FC236}">
                  <a16:creationId xmlns:a16="http://schemas.microsoft.com/office/drawing/2014/main" id="{032E5B88-3880-C9A7-30D5-CB120D4896FB}"/>
                </a:ext>
              </a:extLst>
            </p:cNvPr>
            <p:cNvSpPr>
              <a:spLocks noChangeArrowheads="1"/>
            </p:cNvSpPr>
            <p:nvPr/>
          </p:nvSpPr>
          <p:spPr bwMode="auto">
            <a:xfrm>
              <a:off x="8735902" y="2200190"/>
              <a:ext cx="976423" cy="485834"/>
            </a:xfrm>
            <a:prstGeom prst="rightArrow">
              <a:avLst>
                <a:gd name="adj1" fmla="val 50000"/>
                <a:gd name="adj2" fmla="val 50245"/>
              </a:avLst>
            </a:prstGeom>
            <a:solidFill>
              <a:srgbClr val="4BACC6"/>
            </a:solidFill>
            <a:ln w="38100">
              <a:solidFill>
                <a:srgbClr val="F2F2F2"/>
              </a:solidFill>
              <a:miter lim="200000"/>
              <a:headEnd/>
              <a:tailEnd/>
            </a:ln>
            <a:effectLst>
              <a:outerShdw dist="28398" dir="3806097" algn="ctr" rotWithShape="0">
                <a:srgbClr val="205867">
                  <a:alpha val="50000"/>
                </a:srgbClr>
              </a:outerShdw>
            </a:effectLst>
          </p:spPr>
          <p:txBody>
            <a:bodyPr/>
            <a:lstStyle/>
            <a:p>
              <a:pPr>
                <a:defRPr/>
              </a:pPr>
              <a:endParaRPr lang="zh-CN" altLang="en-US"/>
            </a:p>
          </p:txBody>
        </p:sp>
      </p:grpSp>
      <p:sp>
        <p:nvSpPr>
          <p:cNvPr id="14" name="TextBox 23">
            <a:extLst>
              <a:ext uri="{FF2B5EF4-FFF2-40B4-BE49-F238E27FC236}">
                <a16:creationId xmlns:a16="http://schemas.microsoft.com/office/drawing/2014/main" id="{A3128286-D061-AC2F-9A59-71B306E46DB2}"/>
              </a:ext>
            </a:extLst>
          </p:cNvPr>
          <p:cNvSpPr txBox="1">
            <a:spLocks noChangeArrowheads="1"/>
          </p:cNvSpPr>
          <p:nvPr/>
        </p:nvSpPr>
        <p:spPr bwMode="auto">
          <a:xfrm>
            <a:off x="489960" y="2852903"/>
            <a:ext cx="1121208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Char char="•"/>
            </a:pPr>
            <a:r>
              <a:rPr lang="en-US" altLang="zh-CN" sz="1800" dirty="0">
                <a:latin typeface="+mn-lt"/>
                <a:ea typeface="Microsoft YaHei" panose="020B0503020204020204" pitchFamily="34" charset="-122"/>
              </a:rPr>
              <a:t>The process takes place in 2 physical subassemblies of the plant: Conditioning module and Catalytic Advanced Treatment (CAT) module. </a:t>
            </a:r>
          </a:p>
          <a:p>
            <a:pPr>
              <a:buFont typeface="Arial" panose="020B0604020202020204" pitchFamily="34" charset="0"/>
              <a:buChar char="•"/>
            </a:pPr>
            <a:endParaRPr lang="en-US" altLang="zh-CN" sz="1800" dirty="0">
              <a:latin typeface="+mn-lt"/>
              <a:ea typeface="Microsoft YaHei" panose="020B0503020204020204" pitchFamily="34" charset="-122"/>
            </a:endParaRPr>
          </a:p>
          <a:p>
            <a:pPr>
              <a:buFont typeface="Arial" panose="020B0604020202020204" pitchFamily="34" charset="0"/>
              <a:buChar char="•"/>
            </a:pPr>
            <a:r>
              <a:rPr lang="en-US" altLang="zh-CN" sz="1800" b="1" dirty="0">
                <a:latin typeface="+mn-lt"/>
                <a:ea typeface="Microsoft YaHei" panose="020B0503020204020204" pitchFamily="34" charset="-122"/>
              </a:rPr>
              <a:t>Conditioning module </a:t>
            </a:r>
            <a:r>
              <a:rPr lang="en-US" altLang="zh-CN" sz="1800" dirty="0">
                <a:latin typeface="+mn-lt"/>
                <a:ea typeface="Microsoft YaHei" panose="020B0503020204020204" pitchFamily="34" charset="-122"/>
              </a:rPr>
              <a:t>is used to remove suspended solids, colloidal matter and prepare the water for final CAT stage. For arsenic removal, the arsenic is oxidized, then an iron salt is added for coagulation, co-precipitation of arsenic with iron and to provide reactive metal for the CAT module. Large part of arsenic is contained in the sludge discharged from Conditioning module.</a:t>
            </a:r>
          </a:p>
          <a:p>
            <a:pPr>
              <a:buFont typeface="Arial" panose="020B0604020202020204" pitchFamily="34" charset="0"/>
              <a:buChar char="•"/>
            </a:pPr>
            <a:endParaRPr lang="en-US" altLang="zh-CN" sz="1800" dirty="0">
              <a:latin typeface="+mn-lt"/>
              <a:ea typeface="Microsoft YaHei" panose="020B0503020204020204" pitchFamily="34" charset="-122"/>
            </a:endParaRPr>
          </a:p>
          <a:p>
            <a:pPr>
              <a:buFont typeface="Arial" panose="020B0604020202020204" pitchFamily="34" charset="0"/>
              <a:buChar char="•"/>
            </a:pPr>
            <a:r>
              <a:rPr lang="en-US" altLang="zh-CN" sz="1800" b="1" dirty="0">
                <a:latin typeface="+mn-lt"/>
                <a:ea typeface="Microsoft YaHei" panose="020B0503020204020204" pitchFamily="34" charset="-122"/>
              </a:rPr>
              <a:t>CAT module </a:t>
            </a:r>
            <a:r>
              <a:rPr lang="en-US" altLang="zh-CN" sz="1800" dirty="0">
                <a:latin typeface="+mn-lt"/>
                <a:ea typeface="Microsoft YaHei" panose="020B0503020204020204" pitchFamily="34" charset="-122"/>
              </a:rPr>
              <a:t>provides polishing stage of co-precipitation of arsenic with iron and other metals.  Reactions are based on iron chemistry. Arsenic is contained in the backwash spent water from the CAT reactor. In addition, to arsenic removal the CAT module provides very high-performance disinfection.</a:t>
            </a:r>
          </a:p>
        </p:txBody>
      </p:sp>
    </p:spTree>
    <p:extLst>
      <p:ext uri="{BB962C8B-B14F-4D97-AF65-F5344CB8AC3E}">
        <p14:creationId xmlns:p14="http://schemas.microsoft.com/office/powerpoint/2010/main" val="2648110865"/>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4" descr="Image result for arsenic poisoning pictures">
            <a:extLst>
              <a:ext uri="{FF2B5EF4-FFF2-40B4-BE49-F238E27FC236}">
                <a16:creationId xmlns:a16="http://schemas.microsoft.com/office/drawing/2014/main" id="{2676660E-5B0C-93E0-DD08-D464A09A2E2B}"/>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4" name="TextBox 3">
            <a:extLst>
              <a:ext uri="{FF2B5EF4-FFF2-40B4-BE49-F238E27FC236}">
                <a16:creationId xmlns:a16="http://schemas.microsoft.com/office/drawing/2014/main" id="{11018F9A-DF34-78B8-3F59-9DBD725DEFE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5" name="Slide Number Placeholder 9">
            <a:extLst>
              <a:ext uri="{FF2B5EF4-FFF2-40B4-BE49-F238E27FC236}">
                <a16:creationId xmlns:a16="http://schemas.microsoft.com/office/drawing/2014/main" id="{DCCD66B2-2514-385B-7D20-5381D2C001DA}"/>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37</a:t>
            </a:fld>
            <a:endParaRPr lang="en-US" dirty="0"/>
          </a:p>
        </p:txBody>
      </p:sp>
      <p:cxnSp>
        <p:nvCxnSpPr>
          <p:cNvPr id="6" name="Straight Connector 5">
            <a:extLst>
              <a:ext uri="{FF2B5EF4-FFF2-40B4-BE49-F238E27FC236}">
                <a16:creationId xmlns:a16="http://schemas.microsoft.com/office/drawing/2014/main" id="{463543D4-8933-FE28-2A30-ADE1FB5A830A}"/>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B6C3382D-7484-F64E-1B9B-BD34619180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sp>
        <p:nvSpPr>
          <p:cNvPr id="12" name="矩形 14">
            <a:extLst>
              <a:ext uri="{FF2B5EF4-FFF2-40B4-BE49-F238E27FC236}">
                <a16:creationId xmlns:a16="http://schemas.microsoft.com/office/drawing/2014/main" id="{BD882B54-2C9F-1591-C365-8DA600ABE45C}"/>
              </a:ext>
            </a:extLst>
          </p:cNvPr>
          <p:cNvSpPr>
            <a:spLocks noChangeArrowheads="1"/>
          </p:cNvSpPr>
          <p:nvPr/>
        </p:nvSpPr>
        <p:spPr bwMode="auto">
          <a:xfrm>
            <a:off x="634625" y="520984"/>
            <a:ext cx="10849804" cy="513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2735" b="1" dirty="0">
                <a:solidFill>
                  <a:srgbClr val="156082"/>
                </a:solidFill>
                <a:latin typeface="+mn-lt"/>
              </a:rPr>
              <a:t>COMPARISON OF TECHNOLOGIES</a:t>
            </a:r>
            <a:endParaRPr lang="zh-CN" altLang="en-US" sz="2735" b="1" dirty="0">
              <a:solidFill>
                <a:srgbClr val="156082"/>
              </a:solidFill>
              <a:latin typeface="+mn-lt"/>
            </a:endParaRPr>
          </a:p>
        </p:txBody>
      </p:sp>
      <p:graphicFrame>
        <p:nvGraphicFramePr>
          <p:cNvPr id="2" name="表格 6">
            <a:extLst>
              <a:ext uri="{FF2B5EF4-FFF2-40B4-BE49-F238E27FC236}">
                <a16:creationId xmlns:a16="http://schemas.microsoft.com/office/drawing/2014/main" id="{9CE284C7-7BBC-086A-6147-16B7CFDBF062}"/>
              </a:ext>
            </a:extLst>
          </p:cNvPr>
          <p:cNvGraphicFramePr>
            <a:graphicFrameLocks noGrp="1"/>
          </p:cNvGraphicFramePr>
          <p:nvPr>
            <p:extLst>
              <p:ext uri="{D42A27DB-BD31-4B8C-83A1-F6EECF244321}">
                <p14:modId xmlns:p14="http://schemas.microsoft.com/office/powerpoint/2010/main" val="1343376761"/>
              </p:ext>
            </p:extLst>
          </p:nvPr>
        </p:nvGraphicFramePr>
        <p:xfrm>
          <a:off x="696686" y="1204474"/>
          <a:ext cx="10798628" cy="4297650"/>
        </p:xfrm>
        <a:graphic>
          <a:graphicData uri="http://schemas.openxmlformats.org/drawingml/2006/table">
            <a:tbl>
              <a:tblPr firstRow="1" bandRow="1">
                <a:tableStyleId>{5C22544A-7EE6-4342-B048-85BDC9FD1C3A}</a:tableStyleId>
              </a:tblPr>
              <a:tblGrid>
                <a:gridCol w="2008209">
                  <a:extLst>
                    <a:ext uri="{9D8B030D-6E8A-4147-A177-3AD203B41FA5}">
                      <a16:colId xmlns:a16="http://schemas.microsoft.com/office/drawing/2014/main" val="20000"/>
                    </a:ext>
                  </a:extLst>
                </a:gridCol>
                <a:gridCol w="2455534">
                  <a:extLst>
                    <a:ext uri="{9D8B030D-6E8A-4147-A177-3AD203B41FA5}">
                      <a16:colId xmlns:a16="http://schemas.microsoft.com/office/drawing/2014/main" val="20001"/>
                    </a:ext>
                  </a:extLst>
                </a:gridCol>
                <a:gridCol w="2015433">
                  <a:extLst>
                    <a:ext uri="{9D8B030D-6E8A-4147-A177-3AD203B41FA5}">
                      <a16:colId xmlns:a16="http://schemas.microsoft.com/office/drawing/2014/main" val="20002"/>
                    </a:ext>
                  </a:extLst>
                </a:gridCol>
                <a:gridCol w="2159726">
                  <a:extLst>
                    <a:ext uri="{9D8B030D-6E8A-4147-A177-3AD203B41FA5}">
                      <a16:colId xmlns:a16="http://schemas.microsoft.com/office/drawing/2014/main" val="20003"/>
                    </a:ext>
                  </a:extLst>
                </a:gridCol>
                <a:gridCol w="2159726">
                  <a:extLst>
                    <a:ext uri="{9D8B030D-6E8A-4147-A177-3AD203B41FA5}">
                      <a16:colId xmlns:a16="http://schemas.microsoft.com/office/drawing/2014/main" val="20004"/>
                    </a:ext>
                  </a:extLst>
                </a:gridCol>
              </a:tblGrid>
              <a:tr h="640041">
                <a:tc>
                  <a:txBody>
                    <a:bodyPr/>
                    <a:lstStyle/>
                    <a:p>
                      <a:r>
                        <a:rPr lang="en-US" altLang="zh-CN" sz="1800" dirty="0"/>
                        <a:t>Technology</a:t>
                      </a:r>
                      <a:endParaRPr lang="zh-CN" altLang="en-US" sz="1800" dirty="0"/>
                    </a:p>
                  </a:txBody>
                  <a:tcPr marL="91434" marR="91434" marT="45717" marB="45717"/>
                </a:tc>
                <a:tc>
                  <a:txBody>
                    <a:bodyPr/>
                    <a:lstStyle/>
                    <a:p>
                      <a:r>
                        <a:rPr lang="en-US" altLang="zh-CN" sz="1800" dirty="0"/>
                        <a:t>Performance</a:t>
                      </a:r>
                      <a:endParaRPr lang="zh-CN" altLang="en-US" sz="1800" dirty="0"/>
                    </a:p>
                  </a:txBody>
                  <a:tcPr marL="91434" marR="91434" marT="45717" marB="45717"/>
                </a:tc>
                <a:tc>
                  <a:txBody>
                    <a:bodyPr/>
                    <a:lstStyle/>
                    <a:p>
                      <a:r>
                        <a:rPr lang="en-US" altLang="zh-CN" sz="1800" dirty="0"/>
                        <a:t>Technical</a:t>
                      </a:r>
                    </a:p>
                    <a:p>
                      <a:r>
                        <a:rPr lang="en-US" altLang="zh-CN" sz="1800" dirty="0"/>
                        <a:t>viability</a:t>
                      </a:r>
                      <a:endParaRPr lang="zh-CN" altLang="en-US" sz="1800" dirty="0"/>
                    </a:p>
                  </a:txBody>
                  <a:tcPr marL="91434" marR="91434" marT="45717" marB="45717"/>
                </a:tc>
                <a:tc>
                  <a:txBody>
                    <a:bodyPr/>
                    <a:lstStyle/>
                    <a:p>
                      <a:r>
                        <a:rPr lang="en-US" altLang="zh-CN" sz="1800" dirty="0"/>
                        <a:t>Economic viability</a:t>
                      </a:r>
                      <a:endParaRPr lang="zh-CN" altLang="en-US" sz="1800" dirty="0"/>
                    </a:p>
                  </a:txBody>
                  <a:tcPr marL="91434" marR="91434" marT="45717" marB="45717"/>
                </a:tc>
                <a:tc>
                  <a:txBody>
                    <a:bodyPr/>
                    <a:lstStyle/>
                    <a:p>
                      <a:r>
                        <a:rPr lang="en-US" altLang="zh-CN" sz="1800" dirty="0"/>
                        <a:t>Social </a:t>
                      </a:r>
                    </a:p>
                    <a:p>
                      <a:r>
                        <a:rPr lang="en-US" altLang="zh-CN" sz="1800" dirty="0"/>
                        <a:t>viability</a:t>
                      </a:r>
                      <a:endParaRPr lang="zh-CN" altLang="en-US" sz="1800" dirty="0"/>
                    </a:p>
                  </a:txBody>
                  <a:tcPr marL="91434" marR="91434" marT="45717" marB="45717"/>
                </a:tc>
                <a:extLst>
                  <a:ext uri="{0D108BD9-81ED-4DB2-BD59-A6C34878D82A}">
                    <a16:rowId xmlns:a16="http://schemas.microsoft.com/office/drawing/2014/main" val="10000"/>
                  </a:ext>
                </a:extLst>
              </a:tr>
              <a:tr h="822910">
                <a:tc>
                  <a:txBody>
                    <a:bodyPr/>
                    <a:lstStyle/>
                    <a:p>
                      <a:r>
                        <a:rPr lang="en-US" altLang="zh-CN" sz="1200" b="1" dirty="0"/>
                        <a:t>SHE AQUA CAT - ARSENIC</a:t>
                      </a:r>
                      <a:endParaRPr lang="zh-CN" altLang="en-US" sz="1200" b="1" dirty="0"/>
                    </a:p>
                  </a:txBody>
                  <a:tcPr marL="91434" marR="91434" marT="45717" marB="45717">
                    <a:solidFill>
                      <a:schemeClr val="tx2">
                        <a:lumMod val="25000"/>
                        <a:lumOff val="75000"/>
                      </a:schemeClr>
                    </a:solidFill>
                  </a:tcPr>
                </a:tc>
                <a:tc>
                  <a:txBody>
                    <a:bodyPr/>
                    <a:lstStyle/>
                    <a:p>
                      <a:r>
                        <a:rPr lang="en-US" altLang="zh-CN" sz="1200" dirty="0"/>
                        <a:t>As&lt;1</a:t>
                      </a:r>
                      <a:r>
                        <a:rPr lang="en-US" altLang="zh-CN" sz="1200" baseline="0" dirty="0"/>
                        <a:t> ppb economically achievable</a:t>
                      </a:r>
                    </a:p>
                    <a:p>
                      <a:r>
                        <a:rPr lang="en-US" altLang="zh-CN" sz="1200" baseline="0" dirty="0"/>
                        <a:t>Disinfection</a:t>
                      </a:r>
                    </a:p>
                    <a:p>
                      <a:r>
                        <a:rPr lang="en-US" altLang="zh-CN" sz="1200" baseline="0" dirty="0"/>
                        <a:t>Complete water treatment</a:t>
                      </a:r>
                    </a:p>
                  </a:txBody>
                  <a:tcPr marL="91434" marR="91434" marT="45717" marB="45717">
                    <a:solidFill>
                      <a:schemeClr val="tx2">
                        <a:lumMod val="25000"/>
                        <a:lumOff val="75000"/>
                      </a:schemeClr>
                    </a:solidFill>
                  </a:tcPr>
                </a:tc>
                <a:tc>
                  <a:txBody>
                    <a:bodyPr/>
                    <a:lstStyle/>
                    <a:p>
                      <a:r>
                        <a:rPr lang="en-US" altLang="zh-CN" sz="1200" dirty="0"/>
                        <a:t>Stable process</a:t>
                      </a:r>
                    </a:p>
                    <a:p>
                      <a:r>
                        <a:rPr lang="en-US" altLang="zh-CN" sz="1200" dirty="0"/>
                        <a:t>Simple</a:t>
                      </a:r>
                      <a:r>
                        <a:rPr lang="en-US" altLang="zh-CN" sz="1200" baseline="0" dirty="0"/>
                        <a:t> operation</a:t>
                      </a:r>
                    </a:p>
                    <a:p>
                      <a:r>
                        <a:rPr lang="en-US" altLang="zh-CN" sz="1200" baseline="0" dirty="0"/>
                        <a:t>Robust system</a:t>
                      </a:r>
                      <a:endParaRPr lang="zh-CN" altLang="en-US" sz="1200" dirty="0"/>
                    </a:p>
                  </a:txBody>
                  <a:tcPr marL="91434" marR="91434" marT="45717" marB="45717">
                    <a:solidFill>
                      <a:schemeClr val="tx2">
                        <a:lumMod val="25000"/>
                        <a:lumOff val="75000"/>
                      </a:schemeClr>
                    </a:solidFill>
                  </a:tcPr>
                </a:tc>
                <a:tc>
                  <a:txBody>
                    <a:bodyPr/>
                    <a:lstStyle/>
                    <a:p>
                      <a:r>
                        <a:rPr lang="en-US" altLang="zh-CN" sz="1200" dirty="0"/>
                        <a:t>Low operational cost</a:t>
                      </a:r>
                    </a:p>
                    <a:p>
                      <a:r>
                        <a:rPr lang="en-US" altLang="zh-CN" sz="1200" dirty="0"/>
                        <a:t>Low energy consumption</a:t>
                      </a:r>
                    </a:p>
                    <a:p>
                      <a:r>
                        <a:rPr lang="en-US" altLang="zh-CN" sz="1200" dirty="0"/>
                        <a:t>Low</a:t>
                      </a:r>
                      <a:r>
                        <a:rPr lang="en-US" altLang="zh-CN" sz="1200" baseline="0" dirty="0"/>
                        <a:t> cost treated water</a:t>
                      </a:r>
                      <a:endParaRPr lang="en-US" altLang="zh-CN" sz="1200" dirty="0"/>
                    </a:p>
                  </a:txBody>
                  <a:tcPr marL="91434" marR="91434" marT="45717" marB="45717">
                    <a:solidFill>
                      <a:schemeClr val="tx2">
                        <a:lumMod val="25000"/>
                        <a:lumOff val="75000"/>
                      </a:schemeClr>
                    </a:solidFill>
                  </a:tcPr>
                </a:tc>
                <a:tc>
                  <a:txBody>
                    <a:bodyPr/>
                    <a:lstStyle/>
                    <a:p>
                      <a:r>
                        <a:rPr lang="en-US" altLang="zh-CN" sz="1200" dirty="0"/>
                        <a:t>Low-cost safe water for any</a:t>
                      </a:r>
                      <a:r>
                        <a:rPr lang="en-US" altLang="zh-CN" sz="1200" baseline="0" dirty="0"/>
                        <a:t> size community</a:t>
                      </a:r>
                    </a:p>
                    <a:p>
                      <a:r>
                        <a:rPr lang="en-US" altLang="zh-CN" sz="1200" baseline="0" dirty="0"/>
                        <a:t>Remote monitoring prevents problems</a:t>
                      </a:r>
                      <a:endParaRPr lang="zh-CN" altLang="en-US" sz="1200" dirty="0"/>
                    </a:p>
                  </a:txBody>
                  <a:tcPr marL="91434" marR="91434" marT="45717" marB="45717">
                    <a:solidFill>
                      <a:schemeClr val="tx2">
                        <a:lumMod val="25000"/>
                        <a:lumOff val="75000"/>
                      </a:schemeClr>
                    </a:solidFill>
                  </a:tcPr>
                </a:tc>
                <a:extLst>
                  <a:ext uri="{0D108BD9-81ED-4DB2-BD59-A6C34878D82A}">
                    <a16:rowId xmlns:a16="http://schemas.microsoft.com/office/drawing/2014/main" val="10001"/>
                  </a:ext>
                </a:extLst>
              </a:tr>
              <a:tr h="859470">
                <a:tc>
                  <a:txBody>
                    <a:bodyPr/>
                    <a:lstStyle/>
                    <a:p>
                      <a:r>
                        <a:rPr lang="en-US" altLang="zh-CN" sz="1200" b="1" dirty="0"/>
                        <a:t>ADSORPTION</a:t>
                      </a:r>
                      <a:endParaRPr lang="zh-CN" altLang="en-US" sz="1200" b="1" dirty="0"/>
                    </a:p>
                  </a:txBody>
                  <a:tcPr marL="91434" marR="91434" marT="45717" marB="45717"/>
                </a:tc>
                <a:tc>
                  <a:txBody>
                    <a:bodyPr/>
                    <a:lstStyle/>
                    <a:p>
                      <a:r>
                        <a:rPr lang="en-US" altLang="zh-CN" sz="1200" dirty="0"/>
                        <a:t>As&lt; 10 ppb achieved</a:t>
                      </a:r>
                      <a:r>
                        <a:rPr lang="en-US" altLang="zh-CN" sz="1200" baseline="0" dirty="0"/>
                        <a:t> at higher cost</a:t>
                      </a:r>
                    </a:p>
                    <a:p>
                      <a:r>
                        <a:rPr lang="en-US" altLang="zh-CN" sz="1200" baseline="0" dirty="0"/>
                        <a:t>Disinfection: to be added</a:t>
                      </a:r>
                    </a:p>
                    <a:p>
                      <a:r>
                        <a:rPr lang="en-US" altLang="zh-CN" sz="1200" dirty="0"/>
                        <a:t>Limited by</a:t>
                      </a:r>
                      <a:r>
                        <a:rPr lang="en-US" altLang="zh-CN" sz="1200" baseline="0" dirty="0"/>
                        <a:t> TDS and competing ions</a:t>
                      </a:r>
                      <a:endParaRPr lang="zh-CN" altLang="en-US" sz="1200" dirty="0"/>
                    </a:p>
                  </a:txBody>
                  <a:tcPr marL="91434" marR="91434" marT="45717" marB="45717"/>
                </a:tc>
                <a:tc>
                  <a:txBody>
                    <a:bodyPr/>
                    <a:lstStyle/>
                    <a:p>
                      <a:r>
                        <a:rPr lang="en-US" altLang="zh-CN" sz="1200" dirty="0"/>
                        <a:t>Unstable</a:t>
                      </a:r>
                      <a:r>
                        <a:rPr lang="en-US" altLang="zh-CN" sz="1200" baseline="0" dirty="0"/>
                        <a:t> process, degree of As removal varies during use</a:t>
                      </a:r>
                    </a:p>
                    <a:p>
                      <a:r>
                        <a:rPr lang="en-US" altLang="zh-CN" sz="1200" baseline="0" dirty="0"/>
                        <a:t>Simple operation</a:t>
                      </a:r>
                    </a:p>
                    <a:p>
                      <a:r>
                        <a:rPr lang="en-US" altLang="zh-CN" sz="1200" baseline="0" dirty="0"/>
                        <a:t>Requires frequent change of adsorbent</a:t>
                      </a:r>
                    </a:p>
                  </a:txBody>
                  <a:tcPr marL="91434" marR="91434" marT="45717" marB="45717"/>
                </a:tc>
                <a:tc>
                  <a:txBody>
                    <a:bodyPr/>
                    <a:lstStyle/>
                    <a:p>
                      <a:r>
                        <a:rPr lang="en-US" altLang="zh-CN" sz="1200" dirty="0"/>
                        <a:t>Medium</a:t>
                      </a:r>
                      <a:r>
                        <a:rPr lang="en-US" altLang="zh-CN" sz="1200" baseline="0" dirty="0"/>
                        <a:t> operational cost</a:t>
                      </a:r>
                    </a:p>
                    <a:p>
                      <a:r>
                        <a:rPr lang="en-US" altLang="zh-CN" sz="1200" baseline="0" dirty="0"/>
                        <a:t>Low energy consumption</a:t>
                      </a:r>
                    </a:p>
                    <a:p>
                      <a:r>
                        <a:rPr lang="en-US" altLang="zh-CN" sz="1200" baseline="0" dirty="0"/>
                        <a:t>Medium cost of treated water</a:t>
                      </a:r>
                      <a:endParaRPr lang="zh-CN" altLang="en-US" sz="1200" dirty="0"/>
                    </a:p>
                  </a:txBody>
                  <a:tcPr marL="91434" marR="91434" marT="45717" marB="45717"/>
                </a:tc>
                <a:tc>
                  <a:txBody>
                    <a:bodyPr/>
                    <a:lstStyle/>
                    <a:p>
                      <a:r>
                        <a:rPr lang="en-US" altLang="zh-CN" sz="1200" dirty="0"/>
                        <a:t>Could not be applied</a:t>
                      </a:r>
                      <a:r>
                        <a:rPr lang="en-US" altLang="zh-CN" sz="1200" baseline="0" dirty="0"/>
                        <a:t> to all area could cause conflict.</a:t>
                      </a:r>
                    </a:p>
                    <a:p>
                      <a:r>
                        <a:rPr lang="en-US" altLang="zh-CN" sz="1200" baseline="0" dirty="0"/>
                        <a:t>Cost of water is relatively high and some people may be excluded from supply</a:t>
                      </a:r>
                      <a:endParaRPr lang="zh-CN" altLang="en-US" sz="1200" dirty="0"/>
                    </a:p>
                  </a:txBody>
                  <a:tcPr marL="91434" marR="91434" marT="45717" marB="45717"/>
                </a:tc>
                <a:extLst>
                  <a:ext uri="{0D108BD9-81ED-4DB2-BD59-A6C34878D82A}">
                    <a16:rowId xmlns:a16="http://schemas.microsoft.com/office/drawing/2014/main" val="10002"/>
                  </a:ext>
                </a:extLst>
              </a:tr>
              <a:tr h="544878">
                <a:tc>
                  <a:txBody>
                    <a:bodyPr/>
                    <a:lstStyle/>
                    <a:p>
                      <a:r>
                        <a:rPr lang="en-US" altLang="zh-CN" sz="1200" b="1" dirty="0"/>
                        <a:t>IN</a:t>
                      </a:r>
                      <a:r>
                        <a:rPr lang="en-US" altLang="zh-CN" sz="1200" b="1" baseline="0" dirty="0"/>
                        <a:t> SITU TREATMENT</a:t>
                      </a:r>
                      <a:endParaRPr lang="zh-CN" altLang="en-US" sz="1200" b="1" dirty="0"/>
                    </a:p>
                  </a:txBody>
                  <a:tcPr marL="91434" marR="91434" marT="45717" marB="45717"/>
                </a:tc>
                <a:tc>
                  <a:txBody>
                    <a:bodyPr/>
                    <a:lstStyle/>
                    <a:p>
                      <a:r>
                        <a:rPr lang="en-US" altLang="zh-CN" sz="1200" dirty="0"/>
                        <a:t>As &lt;</a:t>
                      </a:r>
                      <a:r>
                        <a:rPr lang="en-US" altLang="zh-CN" sz="1200" baseline="0" dirty="0"/>
                        <a:t> 10 ppb economically achieved</a:t>
                      </a:r>
                    </a:p>
                    <a:p>
                      <a:r>
                        <a:rPr lang="en-US" altLang="zh-CN" sz="1200" baseline="0" dirty="0"/>
                        <a:t>Limited by aquifer and water characteristics</a:t>
                      </a:r>
                    </a:p>
                    <a:p>
                      <a:r>
                        <a:rPr lang="en-US" altLang="zh-CN" sz="1200" baseline="0" dirty="0"/>
                        <a:t>Process not stable</a:t>
                      </a:r>
                    </a:p>
                    <a:p>
                      <a:r>
                        <a:rPr lang="en-US" altLang="zh-CN" sz="1200" baseline="0" dirty="0"/>
                        <a:t>Disinfection: to be added</a:t>
                      </a:r>
                    </a:p>
                  </a:txBody>
                  <a:tcPr marL="91434" marR="91434" marT="45717" marB="45717"/>
                </a:tc>
                <a:tc>
                  <a:txBody>
                    <a:bodyPr/>
                    <a:lstStyle/>
                    <a:p>
                      <a:r>
                        <a:rPr lang="en-US" altLang="zh-CN" sz="1200" dirty="0"/>
                        <a:t>Simple process</a:t>
                      </a:r>
                    </a:p>
                    <a:p>
                      <a:r>
                        <a:rPr lang="en-US" altLang="zh-CN" sz="1200" dirty="0"/>
                        <a:t>The process is simple but equipment is</a:t>
                      </a:r>
                      <a:r>
                        <a:rPr lang="en-US" altLang="zh-CN" sz="1200" baseline="0" dirty="0"/>
                        <a:t> not</a:t>
                      </a:r>
                    </a:p>
                    <a:p>
                      <a:r>
                        <a:rPr lang="en-US" altLang="zh-CN" sz="1200" baseline="0" dirty="0"/>
                        <a:t>Requires specialist attention</a:t>
                      </a:r>
                      <a:endParaRPr lang="zh-CN" altLang="en-US" sz="1200" dirty="0"/>
                    </a:p>
                  </a:txBody>
                  <a:tcPr marL="91434" marR="91434" marT="45717" marB="45717"/>
                </a:tc>
                <a:tc>
                  <a:txBody>
                    <a:bodyPr/>
                    <a:lstStyle/>
                    <a:p>
                      <a:r>
                        <a:rPr lang="en-US" altLang="zh-CN" sz="1200" dirty="0"/>
                        <a:t>Low operational cost</a:t>
                      </a:r>
                    </a:p>
                    <a:p>
                      <a:r>
                        <a:rPr lang="en-US" altLang="zh-CN" sz="1200" dirty="0"/>
                        <a:t>Medium energy consumption </a:t>
                      </a:r>
                    </a:p>
                    <a:p>
                      <a:r>
                        <a:rPr lang="en-US" altLang="zh-CN" sz="1200" dirty="0"/>
                        <a:t>Low to medium cost of treated water</a:t>
                      </a:r>
                      <a:endParaRPr lang="zh-CN" altLang="en-US" sz="1200" dirty="0"/>
                    </a:p>
                  </a:txBody>
                  <a:tcPr marL="91434" marR="91434" marT="45717" marB="45717"/>
                </a:tc>
                <a:tc>
                  <a:txBody>
                    <a:bodyPr/>
                    <a:lstStyle/>
                    <a:p>
                      <a:r>
                        <a:rPr lang="en-US" altLang="zh-CN" sz="1200" dirty="0"/>
                        <a:t>Could not be applied to all areas.</a:t>
                      </a:r>
                    </a:p>
                    <a:p>
                      <a:r>
                        <a:rPr lang="en-US" altLang="zh-CN" sz="1200" dirty="0"/>
                        <a:t>Limited</a:t>
                      </a:r>
                      <a:r>
                        <a:rPr lang="en-US" altLang="zh-CN" sz="1200" baseline="0" dirty="0"/>
                        <a:t> capacity and number of people supplied</a:t>
                      </a:r>
                      <a:endParaRPr lang="zh-CN" altLang="en-US" sz="1200" dirty="0"/>
                    </a:p>
                  </a:txBody>
                  <a:tcPr marL="91434" marR="91434" marT="45717" marB="45717"/>
                </a:tc>
                <a:extLst>
                  <a:ext uri="{0D108BD9-81ED-4DB2-BD59-A6C34878D82A}">
                    <a16:rowId xmlns:a16="http://schemas.microsoft.com/office/drawing/2014/main" val="10003"/>
                  </a:ext>
                </a:extLst>
              </a:tr>
              <a:tr h="624417">
                <a:tc>
                  <a:txBody>
                    <a:bodyPr/>
                    <a:lstStyle/>
                    <a:p>
                      <a:r>
                        <a:rPr lang="en-US" altLang="zh-CN" sz="1200" b="1" dirty="0"/>
                        <a:t>REVERSE</a:t>
                      </a:r>
                      <a:r>
                        <a:rPr lang="en-US" altLang="zh-CN" sz="1200" b="1" baseline="0" dirty="0"/>
                        <a:t> OSMOSIS</a:t>
                      </a:r>
                      <a:endParaRPr lang="zh-CN" altLang="en-US" sz="1200" b="1" dirty="0"/>
                    </a:p>
                  </a:txBody>
                  <a:tcPr marL="91434" marR="91434" marT="45717" marB="45717"/>
                </a:tc>
                <a:tc>
                  <a:txBody>
                    <a:bodyPr/>
                    <a:lstStyle/>
                    <a:p>
                      <a:r>
                        <a:rPr lang="en-US" altLang="zh-CN" sz="1200" dirty="0"/>
                        <a:t>As</a:t>
                      </a:r>
                      <a:r>
                        <a:rPr lang="en-US" altLang="zh-CN" sz="1200" baseline="0" dirty="0"/>
                        <a:t> &lt; 10 ppb achievable at high cost. </a:t>
                      </a:r>
                    </a:p>
                    <a:p>
                      <a:r>
                        <a:rPr lang="en-US" altLang="zh-CN" sz="1200" baseline="0" dirty="0"/>
                        <a:t>Not removing As (III)</a:t>
                      </a:r>
                    </a:p>
                    <a:p>
                      <a:r>
                        <a:rPr lang="en-US" altLang="zh-CN" sz="1200" baseline="0" dirty="0"/>
                        <a:t>Fe, Mn, Al in feed water have to be lower than drinking water limits</a:t>
                      </a:r>
                      <a:endParaRPr lang="zh-CN" altLang="en-US" sz="1200" dirty="0"/>
                    </a:p>
                  </a:txBody>
                  <a:tcPr marL="91434" marR="91434" marT="45717" marB="45717"/>
                </a:tc>
                <a:tc>
                  <a:txBody>
                    <a:bodyPr/>
                    <a:lstStyle/>
                    <a:p>
                      <a:r>
                        <a:rPr lang="en-US" altLang="zh-CN" sz="1200" dirty="0"/>
                        <a:t>High</a:t>
                      </a:r>
                      <a:r>
                        <a:rPr lang="en-US" altLang="zh-CN" sz="1200" baseline="0" dirty="0"/>
                        <a:t> tech operation</a:t>
                      </a:r>
                    </a:p>
                    <a:p>
                      <a:r>
                        <a:rPr lang="en-US" altLang="zh-CN" sz="1200" baseline="0" dirty="0"/>
                        <a:t>Not robust system</a:t>
                      </a:r>
                    </a:p>
                    <a:p>
                      <a:r>
                        <a:rPr lang="en-US" altLang="zh-CN" sz="1200" baseline="0" dirty="0"/>
                        <a:t>Produces large volume of wastewater</a:t>
                      </a:r>
                      <a:endParaRPr lang="zh-CN" altLang="en-US" sz="1200" dirty="0"/>
                    </a:p>
                  </a:txBody>
                  <a:tcPr marL="91434" marR="91434" marT="45717" marB="45717"/>
                </a:tc>
                <a:tc>
                  <a:txBody>
                    <a:bodyPr/>
                    <a:lstStyle/>
                    <a:p>
                      <a:r>
                        <a:rPr lang="en-US" altLang="zh-CN" sz="1200" dirty="0"/>
                        <a:t>High operational cost</a:t>
                      </a:r>
                    </a:p>
                    <a:p>
                      <a:r>
                        <a:rPr lang="en-US" altLang="zh-CN" sz="1200" dirty="0"/>
                        <a:t>High energy consumption</a:t>
                      </a:r>
                    </a:p>
                    <a:p>
                      <a:r>
                        <a:rPr lang="en-US" altLang="zh-CN" sz="1200" dirty="0"/>
                        <a:t>High</a:t>
                      </a:r>
                      <a:r>
                        <a:rPr lang="en-US" altLang="zh-CN" sz="1200" baseline="0" dirty="0"/>
                        <a:t> cost of treated water</a:t>
                      </a:r>
                      <a:endParaRPr lang="zh-CN" altLang="en-US" sz="1200" dirty="0"/>
                    </a:p>
                  </a:txBody>
                  <a:tcPr marL="91434" marR="91434" marT="45717" marB="45717"/>
                </a:tc>
                <a:tc>
                  <a:txBody>
                    <a:bodyPr/>
                    <a:lstStyle/>
                    <a:p>
                      <a:r>
                        <a:rPr lang="en-US" altLang="zh-CN" sz="1200" dirty="0"/>
                        <a:t>High</a:t>
                      </a:r>
                      <a:r>
                        <a:rPr lang="en-US" altLang="zh-CN" sz="1200" baseline="0" dirty="0"/>
                        <a:t> cost of water could lead to social exclusion.</a:t>
                      </a:r>
                    </a:p>
                    <a:p>
                      <a:r>
                        <a:rPr lang="en-US" altLang="zh-CN" sz="1200" baseline="0" dirty="0"/>
                        <a:t>Difficult to accept due to operational complexity</a:t>
                      </a:r>
                      <a:endParaRPr lang="zh-CN" altLang="en-US" sz="1200" dirty="0"/>
                    </a:p>
                  </a:txBody>
                  <a:tcPr marL="91434" marR="91434" marT="45717" marB="45717"/>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85348797"/>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4" descr="Image result for arsenic poisoning pictures">
            <a:extLst>
              <a:ext uri="{FF2B5EF4-FFF2-40B4-BE49-F238E27FC236}">
                <a16:creationId xmlns:a16="http://schemas.microsoft.com/office/drawing/2014/main" id="{2676660E-5B0C-93E0-DD08-D464A09A2E2B}"/>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4" name="TextBox 3">
            <a:extLst>
              <a:ext uri="{FF2B5EF4-FFF2-40B4-BE49-F238E27FC236}">
                <a16:creationId xmlns:a16="http://schemas.microsoft.com/office/drawing/2014/main" id="{11018F9A-DF34-78B8-3F59-9DBD725DEFE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5" name="Slide Number Placeholder 9">
            <a:extLst>
              <a:ext uri="{FF2B5EF4-FFF2-40B4-BE49-F238E27FC236}">
                <a16:creationId xmlns:a16="http://schemas.microsoft.com/office/drawing/2014/main" id="{DCCD66B2-2514-385B-7D20-5381D2C001DA}"/>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38</a:t>
            </a:fld>
            <a:endParaRPr lang="en-US" dirty="0"/>
          </a:p>
        </p:txBody>
      </p:sp>
      <p:cxnSp>
        <p:nvCxnSpPr>
          <p:cNvPr id="6" name="Straight Connector 5">
            <a:extLst>
              <a:ext uri="{FF2B5EF4-FFF2-40B4-BE49-F238E27FC236}">
                <a16:creationId xmlns:a16="http://schemas.microsoft.com/office/drawing/2014/main" id="{463543D4-8933-FE28-2A30-ADE1FB5A830A}"/>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B6C3382D-7484-F64E-1B9B-BD34619180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sp>
        <p:nvSpPr>
          <p:cNvPr id="12" name="矩形 14">
            <a:extLst>
              <a:ext uri="{FF2B5EF4-FFF2-40B4-BE49-F238E27FC236}">
                <a16:creationId xmlns:a16="http://schemas.microsoft.com/office/drawing/2014/main" id="{BD882B54-2C9F-1591-C365-8DA600ABE45C}"/>
              </a:ext>
            </a:extLst>
          </p:cNvPr>
          <p:cNvSpPr>
            <a:spLocks noChangeArrowheads="1"/>
          </p:cNvSpPr>
          <p:nvPr/>
        </p:nvSpPr>
        <p:spPr bwMode="auto">
          <a:xfrm>
            <a:off x="634625" y="520984"/>
            <a:ext cx="108498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2735" b="1" dirty="0">
                <a:solidFill>
                  <a:srgbClr val="156082"/>
                </a:solidFill>
                <a:latin typeface="+mn-lt"/>
              </a:rPr>
              <a:t>OUR TECHNOLOGY: SLUDGE TREATMENT</a:t>
            </a:r>
            <a:endParaRPr lang="zh-CN" altLang="en-US" sz="2735" b="1" dirty="0">
              <a:solidFill>
                <a:srgbClr val="156082"/>
              </a:solidFill>
              <a:latin typeface="+mn-lt"/>
            </a:endParaRPr>
          </a:p>
        </p:txBody>
      </p:sp>
      <p:sp>
        <p:nvSpPr>
          <p:cNvPr id="3" name="圆角右箭头 14">
            <a:extLst>
              <a:ext uri="{FF2B5EF4-FFF2-40B4-BE49-F238E27FC236}">
                <a16:creationId xmlns:a16="http://schemas.microsoft.com/office/drawing/2014/main" id="{655BC2F2-3FBD-363E-C828-4F12217B1306}"/>
              </a:ext>
            </a:extLst>
          </p:cNvPr>
          <p:cNvSpPr>
            <a:spLocks/>
          </p:cNvSpPr>
          <p:nvPr/>
        </p:nvSpPr>
        <p:spPr bwMode="auto">
          <a:xfrm>
            <a:off x="5148263" y="2736850"/>
            <a:ext cx="330200" cy="862013"/>
          </a:xfrm>
          <a:custGeom>
            <a:avLst/>
            <a:gdLst>
              <a:gd name="T0" fmla="*/ 0 w 331075"/>
              <a:gd name="T1" fmla="*/ 853217 h 862817"/>
              <a:gd name="T2" fmla="*/ 0 w 331075"/>
              <a:gd name="T3" fmla="*/ 184158 h 862817"/>
              <a:gd name="T4" fmla="*/ 140315 w 331075"/>
              <a:gd name="T5" fmla="*/ 40927 h 862817"/>
              <a:gd name="T6" fmla="*/ 240544 w 331075"/>
              <a:gd name="T7" fmla="*/ 40926 h 862817"/>
              <a:gd name="T8" fmla="*/ 240544 w 331075"/>
              <a:gd name="T9" fmla="*/ 0 h 862817"/>
              <a:gd name="T10" fmla="*/ 320727 w 331075"/>
              <a:gd name="T11" fmla="*/ 81848 h 862817"/>
              <a:gd name="T12" fmla="*/ 240544 w 331075"/>
              <a:gd name="T13" fmla="*/ 163696 h 862817"/>
              <a:gd name="T14" fmla="*/ 240544 w 331075"/>
              <a:gd name="T15" fmla="*/ 122771 h 862817"/>
              <a:gd name="T16" fmla="*/ 140315 w 331075"/>
              <a:gd name="T17" fmla="*/ 122771 h 862817"/>
              <a:gd name="T18" fmla="*/ 80181 w 331075"/>
              <a:gd name="T19" fmla="*/ 184158 h 862817"/>
              <a:gd name="T20" fmla="*/ 80182 w 331075"/>
              <a:gd name="T21" fmla="*/ 853217 h 862817"/>
              <a:gd name="T22" fmla="*/ 0 w 331075"/>
              <a:gd name="T23" fmla="*/ 853217 h 8628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1075"/>
              <a:gd name="T37" fmla="*/ 0 h 862817"/>
              <a:gd name="T38" fmla="*/ 331075 w 331075"/>
              <a:gd name="T39" fmla="*/ 862817 h 8628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1075" h="862817">
                <a:moveTo>
                  <a:pt x="0" y="862817"/>
                </a:moveTo>
                <a:lnTo>
                  <a:pt x="0" y="186230"/>
                </a:lnTo>
                <a:cubicBezTo>
                  <a:pt x="0" y="106234"/>
                  <a:pt x="64849" y="41385"/>
                  <a:pt x="144845" y="41385"/>
                </a:cubicBezTo>
                <a:lnTo>
                  <a:pt x="248306" y="41384"/>
                </a:lnTo>
                <a:lnTo>
                  <a:pt x="248306" y="0"/>
                </a:lnTo>
                <a:lnTo>
                  <a:pt x="331075" y="82769"/>
                </a:lnTo>
                <a:lnTo>
                  <a:pt x="248306" y="165538"/>
                </a:lnTo>
                <a:lnTo>
                  <a:pt x="248306" y="124153"/>
                </a:lnTo>
                <a:lnTo>
                  <a:pt x="144845" y="124153"/>
                </a:lnTo>
                <a:cubicBezTo>
                  <a:pt x="110561" y="124153"/>
                  <a:pt x="82768" y="151946"/>
                  <a:pt x="82768" y="186230"/>
                </a:cubicBezTo>
                <a:cubicBezTo>
                  <a:pt x="82768" y="411759"/>
                  <a:pt x="82769" y="637288"/>
                  <a:pt x="82769" y="862817"/>
                </a:cubicBezTo>
                <a:lnTo>
                  <a:pt x="0" y="862817"/>
                </a:lnTo>
                <a:close/>
              </a:path>
            </a:pathLst>
          </a:custGeom>
          <a:solidFill>
            <a:srgbClr val="00B0F0"/>
          </a:solidFill>
          <a:ln w="9525">
            <a:solidFill>
              <a:schemeClr val="tx1"/>
            </a:solidFill>
            <a:round/>
            <a:headEnd/>
            <a:tailEnd/>
          </a:ln>
        </p:spPr>
        <p:txBody>
          <a:bodyPr/>
          <a:lstStyle/>
          <a:p>
            <a:endParaRPr lang="en-NZ" dirty="0"/>
          </a:p>
        </p:txBody>
      </p:sp>
      <p:pic>
        <p:nvPicPr>
          <p:cNvPr id="15" name="图片 18">
            <a:extLst>
              <a:ext uri="{FF2B5EF4-FFF2-40B4-BE49-F238E27FC236}">
                <a16:creationId xmlns:a16="http://schemas.microsoft.com/office/drawing/2014/main" id="{D8FA8BB0-216A-44AA-D874-A1A19AA031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2716" t="68925" r="10764" b="23723"/>
          <a:stretch>
            <a:fillRect/>
          </a:stretch>
        </p:blipFill>
        <p:spPr bwMode="auto">
          <a:xfrm>
            <a:off x="4973638" y="3559175"/>
            <a:ext cx="671512"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组合 34">
            <a:extLst>
              <a:ext uri="{FF2B5EF4-FFF2-40B4-BE49-F238E27FC236}">
                <a16:creationId xmlns:a16="http://schemas.microsoft.com/office/drawing/2014/main" id="{7219BE56-2413-C185-4775-6A48813D9E69}"/>
              </a:ext>
            </a:extLst>
          </p:cNvPr>
          <p:cNvGrpSpPr>
            <a:grpSpLocks/>
          </p:cNvGrpSpPr>
          <p:nvPr/>
        </p:nvGrpSpPr>
        <p:grpSpPr bwMode="auto">
          <a:xfrm>
            <a:off x="3890963" y="1155700"/>
            <a:ext cx="1027112" cy="2528888"/>
            <a:chOff x="2807935" y="1807971"/>
            <a:chExt cx="1027690" cy="2529359"/>
          </a:xfrm>
        </p:grpSpPr>
        <p:sp>
          <p:nvSpPr>
            <p:cNvPr id="17" name="流程图: 合并 30">
              <a:extLst>
                <a:ext uri="{FF2B5EF4-FFF2-40B4-BE49-F238E27FC236}">
                  <a16:creationId xmlns:a16="http://schemas.microsoft.com/office/drawing/2014/main" id="{D33E8B86-29F4-44DC-A8CC-44CC88943C71}"/>
                </a:ext>
              </a:extLst>
            </p:cNvPr>
            <p:cNvSpPr>
              <a:spLocks noChangeArrowheads="1"/>
            </p:cNvSpPr>
            <p:nvPr/>
          </p:nvSpPr>
          <p:spPr bwMode="auto">
            <a:xfrm>
              <a:off x="2970747" y="3434267"/>
              <a:ext cx="699494" cy="903063"/>
            </a:xfrm>
            <a:prstGeom prst="flowChartMerge">
              <a:avLst/>
            </a:prstGeom>
            <a:solidFill>
              <a:srgbClr val="900000"/>
            </a:solidFill>
            <a:ln w="9525">
              <a:solidFill>
                <a:schemeClr val="tx1"/>
              </a:solidFill>
              <a:round/>
              <a:headEnd/>
              <a:tailEnd/>
            </a:ln>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18" name="矩形 31">
              <a:extLst>
                <a:ext uri="{FF2B5EF4-FFF2-40B4-BE49-F238E27FC236}">
                  <a16:creationId xmlns:a16="http://schemas.microsoft.com/office/drawing/2014/main" id="{AAA43BC8-F208-59F5-7336-194D733290D4}"/>
                </a:ext>
              </a:extLst>
            </p:cNvPr>
            <p:cNvSpPr>
              <a:spLocks noChangeArrowheads="1"/>
            </p:cNvSpPr>
            <p:nvPr/>
          </p:nvSpPr>
          <p:spPr bwMode="auto">
            <a:xfrm>
              <a:off x="2807936" y="1807971"/>
              <a:ext cx="1027689" cy="959505"/>
            </a:xfrm>
            <a:prstGeom prst="rect">
              <a:avLst/>
            </a:prstGeom>
            <a:solidFill>
              <a:schemeClr val="accent1"/>
            </a:solidFill>
            <a:ln w="9525">
              <a:solidFill>
                <a:schemeClr val="tx1"/>
              </a:solidFill>
              <a:round/>
              <a:headEnd/>
              <a:tailEnd/>
            </a:ln>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19" name="梯形 33">
              <a:extLst>
                <a:ext uri="{FF2B5EF4-FFF2-40B4-BE49-F238E27FC236}">
                  <a16:creationId xmlns:a16="http://schemas.microsoft.com/office/drawing/2014/main" id="{6F6ABDF1-3CFB-083C-FFF9-4C0B62E0598C}"/>
                </a:ext>
              </a:extLst>
            </p:cNvPr>
            <p:cNvSpPr>
              <a:spLocks/>
            </p:cNvSpPr>
            <p:nvPr/>
          </p:nvSpPr>
          <p:spPr bwMode="auto">
            <a:xfrm rot="10800000">
              <a:off x="2807935" y="2775567"/>
              <a:ext cx="1027688" cy="663547"/>
            </a:xfrm>
            <a:custGeom>
              <a:avLst/>
              <a:gdLst>
                <a:gd name="T0" fmla="*/ 0 w 1027688"/>
                <a:gd name="T1" fmla="*/ 663547 h 663547"/>
                <a:gd name="T2" fmla="*/ 165887 w 1027688"/>
                <a:gd name="T3" fmla="*/ 0 h 663547"/>
                <a:gd name="T4" fmla="*/ 861801 w 1027688"/>
                <a:gd name="T5" fmla="*/ 0 h 663547"/>
                <a:gd name="T6" fmla="*/ 1027688 w 1027688"/>
                <a:gd name="T7" fmla="*/ 663547 h 663547"/>
                <a:gd name="T8" fmla="*/ 0 w 1027688"/>
                <a:gd name="T9" fmla="*/ 663547 h 663547"/>
                <a:gd name="T10" fmla="*/ 0 60000 65536"/>
                <a:gd name="T11" fmla="*/ 0 60000 65536"/>
                <a:gd name="T12" fmla="*/ 0 60000 65536"/>
                <a:gd name="T13" fmla="*/ 0 60000 65536"/>
                <a:gd name="T14" fmla="*/ 0 60000 65536"/>
                <a:gd name="T15" fmla="*/ 0 w 1027688"/>
                <a:gd name="T16" fmla="*/ 0 h 663547"/>
                <a:gd name="T17" fmla="*/ 1027688 w 1027688"/>
                <a:gd name="T18" fmla="*/ 663547 h 663547"/>
              </a:gdLst>
              <a:ahLst/>
              <a:cxnLst>
                <a:cxn ang="T10">
                  <a:pos x="T0" y="T1"/>
                </a:cxn>
                <a:cxn ang="T11">
                  <a:pos x="T2" y="T3"/>
                </a:cxn>
                <a:cxn ang="T12">
                  <a:pos x="T4" y="T5"/>
                </a:cxn>
                <a:cxn ang="T13">
                  <a:pos x="T6" y="T7"/>
                </a:cxn>
                <a:cxn ang="T14">
                  <a:pos x="T8" y="T9"/>
                </a:cxn>
              </a:cxnLst>
              <a:rect l="T15" t="T16" r="T17" b="T18"/>
              <a:pathLst>
                <a:path w="1027688" h="663547">
                  <a:moveTo>
                    <a:pt x="0" y="663547"/>
                  </a:moveTo>
                  <a:lnTo>
                    <a:pt x="165887" y="0"/>
                  </a:lnTo>
                  <a:lnTo>
                    <a:pt x="861801" y="0"/>
                  </a:lnTo>
                  <a:lnTo>
                    <a:pt x="1027688" y="663547"/>
                  </a:lnTo>
                  <a:lnTo>
                    <a:pt x="0" y="663547"/>
                  </a:lnTo>
                  <a:close/>
                </a:path>
              </a:pathLst>
            </a:custGeom>
            <a:solidFill>
              <a:schemeClr val="accent1"/>
            </a:solidFill>
            <a:ln w="9525">
              <a:solidFill>
                <a:schemeClr val="tx1"/>
              </a:solidFill>
              <a:round/>
              <a:headEnd/>
              <a:tailEnd/>
            </a:ln>
          </p:spPr>
          <p:txBody>
            <a:bodyPr/>
            <a:lstStyle/>
            <a:p>
              <a:endParaRPr lang="en-NZ" dirty="0"/>
            </a:p>
          </p:txBody>
        </p:sp>
      </p:grpSp>
      <p:sp>
        <p:nvSpPr>
          <p:cNvPr id="20" name="矩形 35">
            <a:extLst>
              <a:ext uri="{FF2B5EF4-FFF2-40B4-BE49-F238E27FC236}">
                <a16:creationId xmlns:a16="http://schemas.microsoft.com/office/drawing/2014/main" id="{8F5C4C9F-7DF1-7C6B-C27D-7D0ED65CD750}"/>
              </a:ext>
            </a:extLst>
          </p:cNvPr>
          <p:cNvSpPr>
            <a:spLocks noChangeArrowheads="1"/>
          </p:cNvSpPr>
          <p:nvPr/>
        </p:nvSpPr>
        <p:spPr bwMode="auto">
          <a:xfrm>
            <a:off x="2857500" y="3952875"/>
            <a:ext cx="914400" cy="914400"/>
          </a:xfrm>
          <a:prstGeom prst="rect">
            <a:avLst/>
          </a:prstGeom>
          <a:solidFill>
            <a:srgbClr val="900000"/>
          </a:solidFill>
          <a:ln w="9525">
            <a:solidFill>
              <a:schemeClr val="tx1"/>
            </a:solidFill>
            <a:round/>
            <a:headEnd/>
            <a:tailEnd/>
          </a:ln>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21" name="下箭头 38">
            <a:extLst>
              <a:ext uri="{FF2B5EF4-FFF2-40B4-BE49-F238E27FC236}">
                <a16:creationId xmlns:a16="http://schemas.microsoft.com/office/drawing/2014/main" id="{AB214F14-D8FC-17FD-6A7B-08EFF4F279F6}"/>
              </a:ext>
            </a:extLst>
          </p:cNvPr>
          <p:cNvSpPr>
            <a:spLocks noChangeArrowheads="1"/>
          </p:cNvSpPr>
          <p:nvPr/>
        </p:nvSpPr>
        <p:spPr bwMode="auto">
          <a:xfrm rot="4206956">
            <a:off x="3987007" y="3510756"/>
            <a:ext cx="152400" cy="554037"/>
          </a:xfrm>
          <a:prstGeom prst="downArrow">
            <a:avLst>
              <a:gd name="adj1" fmla="val 50000"/>
              <a:gd name="adj2" fmla="val 50021"/>
            </a:avLst>
          </a:prstGeom>
          <a:solidFill>
            <a:srgbClr val="900000"/>
          </a:solidFill>
          <a:ln w="9525">
            <a:solidFill>
              <a:schemeClr val="tx1"/>
            </a:solidFill>
            <a:round/>
            <a:headEnd/>
            <a:tailEnd/>
          </a:ln>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22" name="下箭头 39">
            <a:extLst>
              <a:ext uri="{FF2B5EF4-FFF2-40B4-BE49-F238E27FC236}">
                <a16:creationId xmlns:a16="http://schemas.microsoft.com/office/drawing/2014/main" id="{B9F8B4AA-9D53-B55E-E2F9-8A7049B8814A}"/>
              </a:ext>
            </a:extLst>
          </p:cNvPr>
          <p:cNvSpPr>
            <a:spLocks noChangeArrowheads="1"/>
          </p:cNvSpPr>
          <p:nvPr/>
        </p:nvSpPr>
        <p:spPr bwMode="auto">
          <a:xfrm rot="-4156620">
            <a:off x="4633119" y="3531394"/>
            <a:ext cx="138112" cy="533400"/>
          </a:xfrm>
          <a:prstGeom prst="downArrow">
            <a:avLst>
              <a:gd name="adj1" fmla="val 50000"/>
              <a:gd name="adj2" fmla="val 50064"/>
            </a:avLst>
          </a:prstGeom>
          <a:solidFill>
            <a:schemeClr val="accent1"/>
          </a:solidFill>
          <a:ln w="9525">
            <a:solidFill>
              <a:schemeClr val="tx1"/>
            </a:solidFill>
            <a:round/>
            <a:headEnd/>
            <a:tailEnd/>
          </a:ln>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23" name="TextBox 40">
            <a:extLst>
              <a:ext uri="{FF2B5EF4-FFF2-40B4-BE49-F238E27FC236}">
                <a16:creationId xmlns:a16="http://schemas.microsoft.com/office/drawing/2014/main" id="{D54B9615-8E34-E40F-D27F-8CE3D59BD313}"/>
              </a:ext>
            </a:extLst>
          </p:cNvPr>
          <p:cNvSpPr txBox="1">
            <a:spLocks noChangeArrowheads="1"/>
          </p:cNvSpPr>
          <p:nvPr/>
        </p:nvSpPr>
        <p:spPr bwMode="auto">
          <a:xfrm>
            <a:off x="2568575" y="1438275"/>
            <a:ext cx="109696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1400" dirty="0"/>
              <a:t>SLUDGE</a:t>
            </a:r>
          </a:p>
          <a:p>
            <a:r>
              <a:rPr lang="en-US" altLang="zh-CN" sz="1400" dirty="0"/>
              <a:t>THICKENING</a:t>
            </a:r>
          </a:p>
          <a:p>
            <a:r>
              <a:rPr lang="en-US" altLang="zh-CN" sz="1400" dirty="0"/>
              <a:t>TANK</a:t>
            </a:r>
            <a:endParaRPr lang="zh-CN" altLang="en-US" sz="1400"/>
          </a:p>
        </p:txBody>
      </p:sp>
      <p:sp>
        <p:nvSpPr>
          <p:cNvPr id="24" name="TextBox 41">
            <a:extLst>
              <a:ext uri="{FF2B5EF4-FFF2-40B4-BE49-F238E27FC236}">
                <a16:creationId xmlns:a16="http://schemas.microsoft.com/office/drawing/2014/main" id="{AB34A62E-EB6C-CC7E-828B-BE0DE141AC39}"/>
              </a:ext>
            </a:extLst>
          </p:cNvPr>
          <p:cNvSpPr txBox="1">
            <a:spLocks noChangeArrowheads="1"/>
          </p:cNvSpPr>
          <p:nvPr/>
        </p:nvSpPr>
        <p:spPr bwMode="auto">
          <a:xfrm>
            <a:off x="2881313" y="4984750"/>
            <a:ext cx="7699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1400" dirty="0"/>
              <a:t>SLUDGE</a:t>
            </a:r>
          </a:p>
          <a:p>
            <a:r>
              <a:rPr lang="en-US" altLang="zh-CN" sz="1400" dirty="0"/>
              <a:t>BAGS</a:t>
            </a:r>
          </a:p>
        </p:txBody>
      </p:sp>
      <p:sp>
        <p:nvSpPr>
          <p:cNvPr id="25" name="TextBox 43">
            <a:extLst>
              <a:ext uri="{FF2B5EF4-FFF2-40B4-BE49-F238E27FC236}">
                <a16:creationId xmlns:a16="http://schemas.microsoft.com/office/drawing/2014/main" id="{3C7BC9BE-C1FC-1AEE-919E-1E24D26C5CC5}"/>
              </a:ext>
            </a:extLst>
          </p:cNvPr>
          <p:cNvSpPr txBox="1">
            <a:spLocks noChangeArrowheads="1"/>
          </p:cNvSpPr>
          <p:nvPr/>
        </p:nvSpPr>
        <p:spPr bwMode="auto">
          <a:xfrm>
            <a:off x="5276850" y="4419600"/>
            <a:ext cx="638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1400" dirty="0"/>
              <a:t>PUMP</a:t>
            </a:r>
          </a:p>
        </p:txBody>
      </p:sp>
      <p:sp>
        <p:nvSpPr>
          <p:cNvPr id="26" name="TextBox 44">
            <a:extLst>
              <a:ext uri="{FF2B5EF4-FFF2-40B4-BE49-F238E27FC236}">
                <a16:creationId xmlns:a16="http://schemas.microsoft.com/office/drawing/2014/main" id="{28E52CBC-DA58-0859-FC0F-C5CC7592E38E}"/>
              </a:ext>
            </a:extLst>
          </p:cNvPr>
          <p:cNvSpPr txBox="1">
            <a:spLocks noChangeArrowheads="1"/>
          </p:cNvSpPr>
          <p:nvPr/>
        </p:nvSpPr>
        <p:spPr bwMode="auto">
          <a:xfrm>
            <a:off x="5610225" y="2557463"/>
            <a:ext cx="13700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1400" dirty="0"/>
              <a:t>TO RAW WATER</a:t>
            </a:r>
          </a:p>
          <a:p>
            <a:r>
              <a:rPr lang="en-US" altLang="zh-CN" sz="1400" dirty="0"/>
              <a:t>BUFFER TANK</a:t>
            </a:r>
          </a:p>
        </p:txBody>
      </p:sp>
      <p:pic>
        <p:nvPicPr>
          <p:cNvPr id="27" name="图片 46" descr="SUC50099.JPG">
            <a:extLst>
              <a:ext uri="{FF2B5EF4-FFF2-40B4-BE49-F238E27FC236}">
                <a16:creationId xmlns:a16="http://schemas.microsoft.com/office/drawing/2014/main" id="{2797BAED-23DC-F022-AF38-033662321D23}"/>
              </a:ext>
            </a:extLst>
          </p:cNvPr>
          <p:cNvPicPr>
            <a:picLocks noChangeAspect="1"/>
          </p:cNvPicPr>
          <p:nvPr/>
        </p:nvPicPr>
        <p:blipFill>
          <a:blip r:embed="rId4" cstate="email">
            <a:extLst>
              <a:ext uri="{28A0092B-C50C-407E-A947-70E740481C1C}">
                <a14:useLocalDpi xmlns:a14="http://schemas.microsoft.com/office/drawing/2010/main"/>
              </a:ext>
            </a:extLst>
          </a:blip>
          <a:srcRect l="8955" r="6659" b="343"/>
          <a:stretch>
            <a:fillRect/>
          </a:stretch>
        </p:blipFill>
        <p:spPr bwMode="auto">
          <a:xfrm>
            <a:off x="7896225" y="1592263"/>
            <a:ext cx="3579813" cy="331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48">
            <a:extLst>
              <a:ext uri="{FF2B5EF4-FFF2-40B4-BE49-F238E27FC236}">
                <a16:creationId xmlns:a16="http://schemas.microsoft.com/office/drawing/2014/main" id="{D1BB1154-C177-0BC7-4771-6B0537E0F98A}"/>
              </a:ext>
            </a:extLst>
          </p:cNvPr>
          <p:cNvSpPr txBox="1">
            <a:spLocks noChangeArrowheads="1"/>
          </p:cNvSpPr>
          <p:nvPr/>
        </p:nvSpPr>
        <p:spPr bwMode="auto">
          <a:xfrm>
            <a:off x="8053388" y="4997450"/>
            <a:ext cx="3314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1400" dirty="0"/>
              <a:t>ARSENIC IN SEPARATED WATER 0.019 mg/l</a:t>
            </a:r>
          </a:p>
        </p:txBody>
      </p:sp>
      <p:sp>
        <p:nvSpPr>
          <p:cNvPr id="29" name="TextBox 20">
            <a:extLst>
              <a:ext uri="{FF2B5EF4-FFF2-40B4-BE49-F238E27FC236}">
                <a16:creationId xmlns:a16="http://schemas.microsoft.com/office/drawing/2014/main" id="{39CAA680-A419-781C-97B4-BDB2BF6E97D0}"/>
              </a:ext>
            </a:extLst>
          </p:cNvPr>
          <p:cNvSpPr txBox="1">
            <a:spLocks noChangeArrowheads="1"/>
          </p:cNvSpPr>
          <p:nvPr/>
        </p:nvSpPr>
        <p:spPr bwMode="auto">
          <a:xfrm>
            <a:off x="449263" y="5580226"/>
            <a:ext cx="113919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pPr eaLnBrk="1" hangingPunct="1"/>
            <a:r>
              <a:rPr lang="en-US" altLang="zh-CN" sz="1600" dirty="0">
                <a:latin typeface="+mn-lt"/>
                <a:ea typeface="Microsoft YaHei" panose="020B0503020204020204" pitchFamily="34" charset="-122"/>
              </a:rPr>
              <a:t>After decanting, sludge is treated for thickening and encapsulation of precipitate. If the sludge is dried (recommended) will pass the TCLP test. TCLP test is the most reliable indicator of stability of the sludge in the environment and of arsenic dissolution risk.</a:t>
            </a:r>
            <a:endParaRPr lang="zh-CN" altLang="en-US" sz="1600" dirty="0">
              <a:latin typeface="+mn-lt"/>
            </a:endParaRPr>
          </a:p>
        </p:txBody>
      </p:sp>
    </p:spTree>
    <p:extLst>
      <p:ext uri="{BB962C8B-B14F-4D97-AF65-F5344CB8AC3E}">
        <p14:creationId xmlns:p14="http://schemas.microsoft.com/office/powerpoint/2010/main" val="2205636519"/>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4" descr="Image result for arsenic poisoning pictures">
            <a:extLst>
              <a:ext uri="{FF2B5EF4-FFF2-40B4-BE49-F238E27FC236}">
                <a16:creationId xmlns:a16="http://schemas.microsoft.com/office/drawing/2014/main" id="{2676660E-5B0C-93E0-DD08-D464A09A2E2B}"/>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4" name="TextBox 3">
            <a:extLst>
              <a:ext uri="{FF2B5EF4-FFF2-40B4-BE49-F238E27FC236}">
                <a16:creationId xmlns:a16="http://schemas.microsoft.com/office/drawing/2014/main" id="{11018F9A-DF34-78B8-3F59-9DBD725DEFE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5" name="Slide Number Placeholder 9">
            <a:extLst>
              <a:ext uri="{FF2B5EF4-FFF2-40B4-BE49-F238E27FC236}">
                <a16:creationId xmlns:a16="http://schemas.microsoft.com/office/drawing/2014/main" id="{DCCD66B2-2514-385B-7D20-5381D2C001DA}"/>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39</a:t>
            </a:fld>
            <a:endParaRPr lang="en-US" dirty="0"/>
          </a:p>
        </p:txBody>
      </p:sp>
      <p:cxnSp>
        <p:nvCxnSpPr>
          <p:cNvPr id="6" name="Straight Connector 5">
            <a:extLst>
              <a:ext uri="{FF2B5EF4-FFF2-40B4-BE49-F238E27FC236}">
                <a16:creationId xmlns:a16="http://schemas.microsoft.com/office/drawing/2014/main" id="{463543D4-8933-FE28-2A30-ADE1FB5A830A}"/>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B6C3382D-7484-F64E-1B9B-BD34619180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sp>
        <p:nvSpPr>
          <p:cNvPr id="12" name="矩形 14">
            <a:extLst>
              <a:ext uri="{FF2B5EF4-FFF2-40B4-BE49-F238E27FC236}">
                <a16:creationId xmlns:a16="http://schemas.microsoft.com/office/drawing/2014/main" id="{BD882B54-2C9F-1591-C365-8DA600ABE45C}"/>
              </a:ext>
            </a:extLst>
          </p:cNvPr>
          <p:cNvSpPr>
            <a:spLocks noChangeArrowheads="1"/>
          </p:cNvSpPr>
          <p:nvPr/>
        </p:nvSpPr>
        <p:spPr bwMode="auto">
          <a:xfrm>
            <a:off x="634626" y="445960"/>
            <a:ext cx="108498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en-US" altLang="zh-CN" sz="2735" b="1" dirty="0">
                <a:solidFill>
                  <a:srgbClr val="156082"/>
                </a:solidFill>
                <a:latin typeface="+mn-lt"/>
              </a:rPr>
              <a:t>OUR TECHNOLOGY: ROBUST CONNECTED SYSTEM (OPTIONAL)</a:t>
            </a:r>
            <a:endParaRPr lang="zh-CN" altLang="en-US" sz="2735" b="1" dirty="0">
              <a:solidFill>
                <a:srgbClr val="156082"/>
              </a:solidFill>
              <a:latin typeface="+mn-lt"/>
            </a:endParaRPr>
          </a:p>
        </p:txBody>
      </p:sp>
      <p:sp>
        <p:nvSpPr>
          <p:cNvPr id="2" name="TextBox 23">
            <a:extLst>
              <a:ext uri="{FF2B5EF4-FFF2-40B4-BE49-F238E27FC236}">
                <a16:creationId xmlns:a16="http://schemas.microsoft.com/office/drawing/2014/main" id="{068E4A56-16EE-560A-C48C-032846B85E21}"/>
              </a:ext>
            </a:extLst>
          </p:cNvPr>
          <p:cNvSpPr txBox="1">
            <a:spLocks noChangeArrowheads="1"/>
          </p:cNvSpPr>
          <p:nvPr/>
        </p:nvSpPr>
        <p:spPr bwMode="auto">
          <a:xfrm>
            <a:off x="521608" y="5308374"/>
            <a:ext cx="1096282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Char char="•"/>
            </a:pPr>
            <a:r>
              <a:rPr lang="en-US" altLang="zh-CN" sz="1600" dirty="0">
                <a:latin typeface="+mn-lt"/>
                <a:ea typeface="Microsoft YaHei" panose="020B0503020204020204" pitchFamily="34" charset="-122"/>
              </a:rPr>
              <a:t>Plant design: Space probe approach using Programmable Automation Controllers system. Plants operate well even if communication is lost.</a:t>
            </a:r>
          </a:p>
          <a:p>
            <a:pPr>
              <a:buFont typeface="Arial" panose="020B0604020202020204" pitchFamily="34" charset="0"/>
              <a:buChar char="•"/>
            </a:pPr>
            <a:r>
              <a:rPr lang="en-US" altLang="zh-CN" sz="1600" dirty="0">
                <a:latin typeface="+mn-lt"/>
                <a:ea typeface="Microsoft YaHei" panose="020B0503020204020204" pitchFamily="34" charset="-122"/>
              </a:rPr>
              <a:t>Backend knowledge-based system for management of operations, maintenance and water quality.</a:t>
            </a:r>
          </a:p>
        </p:txBody>
      </p:sp>
      <p:pic>
        <p:nvPicPr>
          <p:cNvPr id="8" name="图片 14">
            <a:extLst>
              <a:ext uri="{FF2B5EF4-FFF2-40B4-BE49-F238E27FC236}">
                <a16:creationId xmlns:a16="http://schemas.microsoft.com/office/drawing/2014/main" id="{B9549696-52E9-91F8-A1F8-5BCAA41DE3D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l="8403" t="21523" r="57762" b="14172"/>
          <a:stretch>
            <a:fillRect/>
          </a:stretch>
        </p:blipFill>
        <p:spPr bwMode="auto">
          <a:xfrm>
            <a:off x="1267053" y="983854"/>
            <a:ext cx="8851218" cy="432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679314"/>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CD900-E343-0F08-EE06-F9921E74E216}"/>
              </a:ext>
            </a:extLst>
          </p:cNvPr>
          <p:cNvSpPr>
            <a:spLocks noGrp="1"/>
          </p:cNvSpPr>
          <p:nvPr>
            <p:ph type="title"/>
          </p:nvPr>
        </p:nvSpPr>
        <p:spPr>
          <a:xfrm>
            <a:off x="1102124" y="5019040"/>
            <a:ext cx="10286764" cy="1060768"/>
          </a:xfrm>
        </p:spPr>
        <p:txBody>
          <a:bodyPr>
            <a:noAutofit/>
          </a:bodyPr>
          <a:lstStyle/>
          <a:p>
            <a:r>
              <a:rPr lang="en-US" sz="2400" b="1" dirty="0">
                <a:latin typeface="Calibri "/>
              </a:rPr>
              <a:t>Birkenhead Rotary Presentation to local community: Prostate Cancer Update – with Prostate Cancer Foundation (PCF) of New Zealand and Mercy Radiology on 27 Jul 2022 – Theragnostics (</a:t>
            </a:r>
            <a:r>
              <a:rPr lang="en-NZ" sz="2400" b="1" dirty="0">
                <a:latin typeface="Calibri "/>
              </a:rPr>
              <a:t>^177Lu-PSMA-617) for late stage Prostate Cancer.</a:t>
            </a:r>
          </a:p>
        </p:txBody>
      </p:sp>
      <p:pic>
        <p:nvPicPr>
          <p:cNvPr id="5" name="Content Placeholder 4" descr="A group of men standing together&#10;&#10;Description automatically generated">
            <a:extLst>
              <a:ext uri="{FF2B5EF4-FFF2-40B4-BE49-F238E27FC236}">
                <a16:creationId xmlns:a16="http://schemas.microsoft.com/office/drawing/2014/main" id="{B87046FF-1407-2FEE-9DC2-D07652CDA65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102124" y="347351"/>
            <a:ext cx="9647155" cy="4437692"/>
          </a:xfrm>
        </p:spPr>
      </p:pic>
      <p:sp>
        <p:nvSpPr>
          <p:cNvPr id="3" name="Slide Number Placeholder 8">
            <a:extLst>
              <a:ext uri="{FF2B5EF4-FFF2-40B4-BE49-F238E27FC236}">
                <a16:creationId xmlns:a16="http://schemas.microsoft.com/office/drawing/2014/main" id="{5DAE744E-F434-01C4-9F06-D5DD9ACFC1F8}"/>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4</a:t>
            </a:fld>
            <a:endParaRPr lang="en-US" dirty="0"/>
          </a:p>
        </p:txBody>
      </p:sp>
    </p:spTree>
    <p:extLst>
      <p:ext uri="{BB962C8B-B14F-4D97-AF65-F5344CB8AC3E}">
        <p14:creationId xmlns:p14="http://schemas.microsoft.com/office/powerpoint/2010/main" val="12801132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12001-ECDC-CB69-B803-E424DA10274A}"/>
            </a:ext>
          </a:extLst>
        </p:cNvPr>
        <p:cNvGrpSpPr/>
        <p:nvPr/>
      </p:nvGrpSpPr>
      <p:grpSpPr>
        <a:xfrm>
          <a:off x="0" y="0"/>
          <a:ext cx="0" cy="0"/>
          <a:chOff x="0" y="0"/>
          <a:chExt cx="0" cy="0"/>
        </a:xfrm>
      </p:grpSpPr>
      <p:sp>
        <p:nvSpPr>
          <p:cNvPr id="9219" name="AutoShape 4" descr="Image result for arsenic poisoning pictures">
            <a:extLst>
              <a:ext uri="{FF2B5EF4-FFF2-40B4-BE49-F238E27FC236}">
                <a16:creationId xmlns:a16="http://schemas.microsoft.com/office/drawing/2014/main" id="{A2F23494-383B-682D-F4B7-93E47B219888}"/>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4" name="TextBox 3">
            <a:extLst>
              <a:ext uri="{FF2B5EF4-FFF2-40B4-BE49-F238E27FC236}">
                <a16:creationId xmlns:a16="http://schemas.microsoft.com/office/drawing/2014/main" id="{951B6930-6822-4272-9517-2369679591F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5" name="Slide Number Placeholder 9">
            <a:extLst>
              <a:ext uri="{FF2B5EF4-FFF2-40B4-BE49-F238E27FC236}">
                <a16:creationId xmlns:a16="http://schemas.microsoft.com/office/drawing/2014/main" id="{38857F13-65A5-036F-214F-521707AE6115}"/>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40</a:t>
            </a:fld>
            <a:endParaRPr lang="en-US" dirty="0"/>
          </a:p>
        </p:txBody>
      </p:sp>
      <p:cxnSp>
        <p:nvCxnSpPr>
          <p:cNvPr id="6" name="Straight Connector 5">
            <a:extLst>
              <a:ext uri="{FF2B5EF4-FFF2-40B4-BE49-F238E27FC236}">
                <a16:creationId xmlns:a16="http://schemas.microsoft.com/office/drawing/2014/main" id="{607FAF18-FB8F-AD35-19DA-9FFB0818670D}"/>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B84F81CB-C50A-5C44-2A2F-9C40A7E1166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sp>
        <p:nvSpPr>
          <p:cNvPr id="12" name="矩形 14">
            <a:extLst>
              <a:ext uri="{FF2B5EF4-FFF2-40B4-BE49-F238E27FC236}">
                <a16:creationId xmlns:a16="http://schemas.microsoft.com/office/drawing/2014/main" id="{AAC82DB9-D476-6A08-B67F-C458B752F37A}"/>
              </a:ext>
            </a:extLst>
          </p:cNvPr>
          <p:cNvSpPr>
            <a:spLocks noChangeArrowheads="1"/>
          </p:cNvSpPr>
          <p:nvPr/>
        </p:nvSpPr>
        <p:spPr bwMode="auto">
          <a:xfrm>
            <a:off x="634625" y="520984"/>
            <a:ext cx="10849804" cy="513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r>
              <a:rPr lang="en-US" altLang="zh-CN" sz="2735" b="1" dirty="0">
                <a:solidFill>
                  <a:srgbClr val="156082"/>
                </a:solidFill>
                <a:latin typeface="+mn-lt"/>
              </a:rPr>
              <a:t>REFERENCES</a:t>
            </a:r>
            <a:endParaRPr lang="zh-CN" altLang="en-US" sz="2735" b="1" dirty="0">
              <a:solidFill>
                <a:srgbClr val="156082"/>
              </a:solidFill>
              <a:latin typeface="+mn-lt"/>
            </a:endParaRPr>
          </a:p>
        </p:txBody>
      </p:sp>
      <p:sp>
        <p:nvSpPr>
          <p:cNvPr id="3" name="TextBox 2">
            <a:extLst>
              <a:ext uri="{FF2B5EF4-FFF2-40B4-BE49-F238E27FC236}">
                <a16:creationId xmlns:a16="http://schemas.microsoft.com/office/drawing/2014/main" id="{59EBA79B-81FD-4E2B-732A-7D7E15853C26}"/>
              </a:ext>
            </a:extLst>
          </p:cNvPr>
          <p:cNvSpPr txBox="1"/>
          <p:nvPr/>
        </p:nvSpPr>
        <p:spPr>
          <a:xfrm>
            <a:off x="634625" y="973239"/>
            <a:ext cx="11133366" cy="5478423"/>
          </a:xfrm>
          <a:prstGeom prst="rect">
            <a:avLst/>
          </a:prstGeom>
          <a:noFill/>
        </p:spPr>
        <p:txBody>
          <a:bodyPr wrap="square">
            <a:spAutoFit/>
          </a:bodyPr>
          <a:lstStyle/>
          <a:p>
            <a:pPr algn="just"/>
            <a:r>
              <a:rPr lang="en-US" sz="1400" b="1" dirty="0">
                <a:highlight>
                  <a:srgbClr val="FFFFFF"/>
                </a:highlight>
              </a:rPr>
              <a:t>J. P</a:t>
            </a:r>
            <a:r>
              <a:rPr lang="en-HK" sz="1400" b="1" dirty="0">
                <a:highlight>
                  <a:srgbClr val="FFFFFF"/>
                </a:highlight>
              </a:rPr>
              <a:t>odgorski and</a:t>
            </a:r>
            <a:r>
              <a:rPr lang="zh-TW" altLang="en-US" sz="1400" b="1" dirty="0">
                <a:highlight>
                  <a:srgbClr val="FFFFFF"/>
                </a:highlight>
              </a:rPr>
              <a:t> </a:t>
            </a:r>
            <a:r>
              <a:rPr lang="en-HK" altLang="zh-TW" sz="1400" b="1" dirty="0">
                <a:highlight>
                  <a:srgbClr val="FFFFFF"/>
                </a:highlight>
              </a:rPr>
              <a:t>M. Berg (</a:t>
            </a:r>
            <a:r>
              <a:rPr lang="en-US" sz="1400" b="1" dirty="0">
                <a:highlight>
                  <a:srgbClr val="FFFFFF"/>
                </a:highlight>
              </a:rPr>
              <a:t>2020). </a:t>
            </a:r>
            <a:r>
              <a:rPr lang="en-US" sz="1400" dirty="0">
                <a:highlight>
                  <a:srgbClr val="FFFFFF"/>
                </a:highlight>
              </a:rPr>
              <a:t>Global Threat of Arsenic in Groundwater. </a:t>
            </a:r>
            <a:r>
              <a:rPr lang="en-US" sz="1400" i="1" dirty="0">
                <a:highlight>
                  <a:srgbClr val="FFFFFF"/>
                </a:highlight>
              </a:rPr>
              <a:t>Science, 2020 May</a:t>
            </a:r>
            <a:r>
              <a:rPr lang="en-US" sz="1400" dirty="0">
                <a:highlight>
                  <a:srgbClr val="FFFFFF"/>
                </a:highlight>
              </a:rPr>
              <a:t> 22, Vol. 368(6493), 845-850. </a:t>
            </a:r>
            <a:r>
              <a:rPr lang="en-US" sz="1400" dirty="0">
                <a:highlight>
                  <a:srgbClr val="FFFFFF"/>
                </a:highlight>
                <a:hlinkClick r:id="rId3"/>
              </a:rPr>
              <a:t>https://doi.org/10.1126/science.aba1510</a:t>
            </a:r>
            <a:endParaRPr lang="en-US" sz="1400" dirty="0">
              <a:highlight>
                <a:srgbClr val="FFFFFF"/>
              </a:highlight>
            </a:endParaRPr>
          </a:p>
          <a:p>
            <a:br>
              <a:rPr lang="en-US" sz="1400" dirty="0">
                <a:highlight>
                  <a:srgbClr val="FFFFFF"/>
                </a:highlight>
              </a:rPr>
            </a:br>
            <a:r>
              <a:rPr lang="en-US" sz="1400" b="1" dirty="0">
                <a:highlight>
                  <a:srgbClr val="FFFFFF"/>
                </a:highlight>
                <a:cs typeface="Calibri" panose="020F0502020204030204" pitchFamily="34" charset="0"/>
              </a:rPr>
              <a:t>World Health Organization (2022/12/07). </a:t>
            </a:r>
            <a:r>
              <a:rPr lang="en-US" sz="1400" dirty="0">
                <a:highlight>
                  <a:srgbClr val="FFFFFF"/>
                </a:highlight>
                <a:cs typeface="Calibri" panose="020F0502020204030204" pitchFamily="34" charset="0"/>
              </a:rPr>
              <a:t>Arsenic. World Health Organization. </a:t>
            </a:r>
            <a:r>
              <a:rPr lang="en-HK" sz="1400" dirty="0">
                <a:highlight>
                  <a:srgbClr val="FFFFFF"/>
                </a:highlight>
                <a:hlinkClick r:id="rId4"/>
              </a:rPr>
              <a:t>https://www.who.int/news-room/fact-sheets/detail/arsenic</a:t>
            </a:r>
            <a:br>
              <a:rPr lang="en-US" sz="1400" dirty="0">
                <a:highlight>
                  <a:srgbClr val="FFFFFF"/>
                </a:highlight>
              </a:rPr>
            </a:br>
            <a:endParaRPr lang="en-US" sz="1400" dirty="0">
              <a:highlight>
                <a:srgbClr val="FFFFFF"/>
              </a:highlight>
            </a:endParaRPr>
          </a:p>
          <a:p>
            <a:r>
              <a:rPr lang="en-HK" sz="1400" b="1" dirty="0">
                <a:highlight>
                  <a:srgbClr val="FFFFFF"/>
                </a:highlight>
              </a:rPr>
              <a:t>Palmdale Water District (2025). </a:t>
            </a:r>
            <a:r>
              <a:rPr lang="en-HK" sz="1400" dirty="0">
                <a:highlight>
                  <a:srgbClr val="FFFFFF"/>
                </a:highlight>
              </a:rPr>
              <a:t>Public Health Goal. </a:t>
            </a:r>
            <a:r>
              <a:rPr lang="en-HK" sz="1400" dirty="0">
                <a:highlight>
                  <a:srgbClr val="FFFFFF"/>
                </a:highlight>
                <a:hlinkClick r:id="rId5"/>
              </a:rPr>
              <a:t>http://www.palmdalewater.org/wp-content/uploads/2025/06/2025_PHG_Report_Final_Web.pdf</a:t>
            </a:r>
            <a:endParaRPr lang="en-HK" sz="1400" dirty="0">
              <a:highlight>
                <a:srgbClr val="FFFFFF"/>
              </a:highlight>
            </a:endParaRPr>
          </a:p>
          <a:p>
            <a:endParaRPr lang="en-HK" sz="1400" dirty="0">
              <a:highlight>
                <a:srgbClr val="FFFFFF"/>
              </a:highlight>
            </a:endParaRPr>
          </a:p>
          <a:p>
            <a:r>
              <a:rPr lang="en-US" altLang="zh-CN" sz="1400" b="1" dirty="0">
                <a:latin typeface="Avenir LT 35 Light" charset="0"/>
                <a:ea typeface="Microsoft YaHei" panose="020B0503020204020204" pitchFamily="34" charset="-122"/>
              </a:rPr>
              <a:t>World Health Organization (2022). </a:t>
            </a:r>
            <a:r>
              <a:rPr lang="en-US" altLang="zh-CN" sz="1400" dirty="0">
                <a:latin typeface="Avenir LT 35 Light" charset="0"/>
                <a:ea typeface="Microsoft YaHei" panose="020B0503020204020204" pitchFamily="34" charset="-122"/>
              </a:rPr>
              <a:t>Guidelines for drinking-water quality. 4</a:t>
            </a:r>
            <a:r>
              <a:rPr lang="en-US" altLang="zh-CN" sz="1400" baseline="30000" dirty="0">
                <a:latin typeface="Avenir LT 35 Light" charset="0"/>
                <a:ea typeface="Microsoft YaHei" panose="020B0503020204020204" pitchFamily="34" charset="-122"/>
              </a:rPr>
              <a:t>th</a:t>
            </a:r>
            <a:r>
              <a:rPr lang="en-US" altLang="zh-CN" sz="1400" dirty="0">
                <a:latin typeface="Avenir LT 35 Light" charset="0"/>
                <a:ea typeface="Microsoft YaHei" panose="020B0503020204020204" pitchFamily="34" charset="-122"/>
              </a:rPr>
              <a:t> edition. </a:t>
            </a:r>
            <a:r>
              <a:rPr lang="en-US" altLang="zh-CN" sz="1400" dirty="0">
                <a:latin typeface="Avenir LT 35 Light" charset="0"/>
                <a:ea typeface="Microsoft YaHei" panose="020B0503020204020204" pitchFamily="34" charset="-122"/>
                <a:hlinkClick r:id="rId6"/>
              </a:rPr>
              <a:t>https://iris.who.int/server/api/core/bitstreams/69c17edd-ee26-425b-9d34-33799377e886/content</a:t>
            </a:r>
            <a:endParaRPr lang="en-US" altLang="zh-CN" sz="1400" baseline="30000" dirty="0">
              <a:latin typeface="Avenir LT 35 Light" charset="0"/>
              <a:ea typeface="Microsoft YaHei" panose="020B0503020204020204" pitchFamily="34" charset="-122"/>
            </a:endParaRPr>
          </a:p>
          <a:p>
            <a:br>
              <a:rPr lang="en-US" sz="1400" dirty="0">
                <a:highlight>
                  <a:srgbClr val="FFFFFF"/>
                </a:highlight>
              </a:rPr>
            </a:br>
            <a:r>
              <a:rPr lang="en-US" sz="1400" b="1" dirty="0">
                <a:highlight>
                  <a:srgbClr val="FFFFFF"/>
                </a:highlight>
              </a:rPr>
              <a:t>Human Rights Watch.</a:t>
            </a:r>
            <a:r>
              <a:rPr lang="en-US" sz="1400" dirty="0">
                <a:highlight>
                  <a:srgbClr val="FFFFFF"/>
                </a:highlight>
              </a:rPr>
              <a:t> (2016). </a:t>
            </a:r>
            <a:r>
              <a:rPr lang="en-US" sz="1400" i="1" dirty="0">
                <a:highlight>
                  <a:srgbClr val="FFFFFF"/>
                </a:highlight>
              </a:rPr>
              <a:t>Nepotism and Neglect: The Failing Response to Arsenic in the Drinking Water of Bangladesh’s Rural Poor</a:t>
            </a:r>
            <a:r>
              <a:rPr lang="en-US" sz="1400" dirty="0">
                <a:highlight>
                  <a:srgbClr val="FFFFFF"/>
                </a:highlight>
              </a:rPr>
              <a:t>. </a:t>
            </a:r>
            <a:r>
              <a:rPr lang="en-US" sz="1400" dirty="0">
                <a:highlight>
                  <a:srgbClr val="FFFFFF"/>
                </a:highlight>
                <a:hlinkClick r:id="rId7"/>
              </a:rPr>
              <a:t>https://www.hrw.org/report/2016/04/06/nepotism-and-neglect/failing-response-arsenic-drinking-water-bangladeshs-rural</a:t>
            </a:r>
            <a:endParaRPr lang="en-NZ" sz="1400" dirty="0">
              <a:highlight>
                <a:srgbClr val="FFFFFF"/>
              </a:highlight>
            </a:endParaRPr>
          </a:p>
          <a:p>
            <a:br>
              <a:rPr lang="en-US" sz="1400" dirty="0">
                <a:highlight>
                  <a:srgbClr val="FFFFFF"/>
                </a:highlight>
              </a:rPr>
            </a:br>
            <a:r>
              <a:rPr lang="en-US" sz="1400" b="1" dirty="0">
                <a:highlight>
                  <a:srgbClr val="FFFFFF"/>
                </a:highlight>
              </a:rPr>
              <a:t>Smith, A. H., Lingas, E. O., &amp; Rahman, M. (2000).</a:t>
            </a:r>
            <a:r>
              <a:rPr lang="en-US" sz="1400" dirty="0">
                <a:highlight>
                  <a:srgbClr val="FFFFFF"/>
                </a:highlight>
              </a:rPr>
              <a:t> Contamination of drinking-water by arsenic in Bangladesh: A public health emergency. </a:t>
            </a:r>
            <a:r>
              <a:rPr lang="en-US" sz="1400" i="1" dirty="0">
                <a:highlight>
                  <a:srgbClr val="FFFFFF"/>
                </a:highlight>
              </a:rPr>
              <a:t>Bulletin of the World Health Organization, 78</a:t>
            </a:r>
            <a:r>
              <a:rPr lang="en-US" sz="1400" dirty="0">
                <a:highlight>
                  <a:srgbClr val="FFFFFF"/>
                </a:highlight>
              </a:rPr>
              <a:t>(9), 1093–1103. </a:t>
            </a:r>
            <a:r>
              <a:rPr lang="en-US" sz="1400" i="1" dirty="0">
                <a:highlight>
                  <a:srgbClr val="FFFFFF"/>
                </a:highlight>
                <a:hlinkClick r:id="rId8"/>
              </a:rPr>
              <a:t>https://iris.who.int/server/api/core/bitstreams/db157677-fc42-4ed4-bac7-9eb0a026e668/content</a:t>
            </a:r>
            <a:endParaRPr lang="en-US" sz="1400" i="1" dirty="0">
              <a:highlight>
                <a:srgbClr val="FFFFFF"/>
              </a:highlight>
            </a:endParaRPr>
          </a:p>
          <a:p>
            <a:br>
              <a:rPr lang="en-US" sz="1400" dirty="0">
                <a:highlight>
                  <a:srgbClr val="FFFFFF"/>
                </a:highlight>
              </a:rPr>
            </a:br>
            <a:r>
              <a:rPr lang="en-US" sz="1400" b="1" dirty="0">
                <a:highlight>
                  <a:srgbClr val="FFFFFF"/>
                </a:highlight>
              </a:rPr>
              <a:t>United Nations Children’s Fund &amp; World Health Organization. (2018).</a:t>
            </a:r>
            <a:r>
              <a:rPr lang="en-US" sz="1400" dirty="0">
                <a:highlight>
                  <a:srgbClr val="FFFFFF"/>
                </a:highlight>
              </a:rPr>
              <a:t> </a:t>
            </a:r>
            <a:r>
              <a:rPr lang="en-US" sz="1400" i="1" dirty="0">
                <a:highlight>
                  <a:srgbClr val="FFFFFF"/>
                </a:highlight>
              </a:rPr>
              <a:t>Arsenic primer: Guidance on the investigation and mitigation of arsenic contamination</a:t>
            </a:r>
            <a:r>
              <a:rPr lang="en-US" sz="1400" dirty="0">
                <a:highlight>
                  <a:srgbClr val="FFFFFF"/>
                </a:highlight>
              </a:rPr>
              <a:t>. </a:t>
            </a:r>
            <a:r>
              <a:rPr lang="en-US" sz="1400" dirty="0">
                <a:highlight>
                  <a:srgbClr val="FFFFFF"/>
                </a:highlight>
                <a:hlinkClick r:id="rId9"/>
              </a:rPr>
              <a:t>https://www.unicef.org/media/91296/file/UNICEF-WHO-Arsenic-Primer.pdf</a:t>
            </a:r>
            <a:br>
              <a:rPr lang="en-US" sz="1400" dirty="0">
                <a:highlight>
                  <a:srgbClr val="FFFFFF"/>
                </a:highlight>
              </a:rPr>
            </a:br>
            <a:br>
              <a:rPr lang="en-US" sz="1400" dirty="0">
                <a:highlight>
                  <a:srgbClr val="FFFFFF"/>
                </a:highlight>
              </a:rPr>
            </a:br>
            <a:r>
              <a:rPr lang="en-US" sz="1400" b="1" dirty="0">
                <a:highlight>
                  <a:srgbClr val="FFFFFF"/>
                </a:highlight>
              </a:rPr>
              <a:t>A. Mukherjee et al. (2024).</a:t>
            </a:r>
            <a:r>
              <a:rPr lang="en-US" sz="1400" dirty="0">
                <a:highlight>
                  <a:srgbClr val="FFFFFF"/>
                </a:highlight>
              </a:rPr>
              <a:t> Arsenic and other geogenic contaminants in global groundwater</a:t>
            </a:r>
            <a:r>
              <a:rPr lang="en-US" sz="1400" b="1" dirty="0">
                <a:highlight>
                  <a:srgbClr val="FFFFFF"/>
                </a:highlight>
              </a:rPr>
              <a:t>. </a:t>
            </a:r>
            <a:r>
              <a:rPr lang="en-US" sz="1400" i="1" dirty="0">
                <a:highlight>
                  <a:srgbClr val="FFFFFF"/>
                </a:highlight>
              </a:rPr>
              <a:t>Nature, Nature Reviews Earth &amp; Environment, 2024, vol. 5, 312-328. </a:t>
            </a:r>
            <a:r>
              <a:rPr lang="en-US" sz="1400" i="1" dirty="0">
                <a:highlight>
                  <a:srgbClr val="FFFFFF"/>
                </a:highlight>
                <a:hlinkClick r:id="rId10"/>
              </a:rPr>
              <a:t>https://www.nature.com/articles/s43017-024-00519-z</a:t>
            </a:r>
            <a:endParaRPr lang="en-US" sz="1400" dirty="0">
              <a:highlight>
                <a:srgbClr val="FFFFFF"/>
              </a:highlight>
            </a:endParaRPr>
          </a:p>
          <a:p>
            <a:endParaRPr lang="en-US" sz="1400" dirty="0">
              <a:highlight>
                <a:srgbClr val="FFFFFF"/>
              </a:highlight>
            </a:endParaRPr>
          </a:p>
          <a:p>
            <a:r>
              <a:rPr lang="en-US" sz="1400" b="1" dirty="0">
                <a:highlight>
                  <a:srgbClr val="FFFFFF"/>
                </a:highlight>
              </a:rPr>
              <a:t>Acknowledgement</a:t>
            </a:r>
            <a:r>
              <a:rPr lang="en-US" sz="1400" dirty="0">
                <a:highlight>
                  <a:srgbClr val="FFFFFF"/>
                </a:highlight>
              </a:rPr>
              <a:t>:  Some presentation content, data visualization and mechanistic synthesis prepared using Microsoft Copilot (AI) for educational purpose.</a:t>
            </a:r>
          </a:p>
          <a:p>
            <a:endParaRPr lang="en-US" altLang="zh-CN" sz="1400" dirty="0">
              <a:highlight>
                <a:srgbClr val="FFFFFF"/>
              </a:highlight>
              <a:latin typeface="Avenir LT 35 Light" charset="0"/>
              <a:ea typeface="Microsoft YaHei" panose="020B0503020204020204" pitchFamily="34" charset="-122"/>
            </a:endParaRPr>
          </a:p>
        </p:txBody>
      </p:sp>
    </p:spTree>
    <p:extLst>
      <p:ext uri="{BB962C8B-B14F-4D97-AF65-F5344CB8AC3E}">
        <p14:creationId xmlns:p14="http://schemas.microsoft.com/office/powerpoint/2010/main" val="469400884"/>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955151-8751-B84E-9377-B85A314E8901}"/>
              </a:ext>
            </a:extLst>
          </p:cNvPr>
          <p:cNvSpPr txBox="1"/>
          <p:nvPr/>
        </p:nvSpPr>
        <p:spPr>
          <a:xfrm>
            <a:off x="1071153" y="446314"/>
            <a:ext cx="10097589" cy="5740033"/>
          </a:xfrm>
          <a:prstGeom prst="rect">
            <a:avLst/>
          </a:prstGeom>
          <a:noFill/>
        </p:spPr>
        <p:txBody>
          <a:bodyPr wrap="square" rtlCol="0">
            <a:spAutoFit/>
          </a:bodyPr>
          <a:lstStyle/>
          <a:p>
            <a:r>
              <a:rPr lang="en-NZ" sz="3200" b="1" u="sng" dirty="0">
                <a:solidFill>
                  <a:srgbClr val="FF0000"/>
                </a:solidFill>
              </a:rPr>
              <a:t>Conclusion – </a:t>
            </a:r>
            <a:r>
              <a:rPr lang="en-NZ" sz="2800" b="1" u="sng" dirty="0">
                <a:solidFill>
                  <a:srgbClr val="FF0000"/>
                </a:solidFill>
              </a:rPr>
              <a:t>The next after POLIO eradication</a:t>
            </a:r>
          </a:p>
          <a:p>
            <a:endParaRPr lang="en-US" sz="2000" b="1" dirty="0"/>
          </a:p>
          <a:p>
            <a:r>
              <a:rPr lang="en-US" sz="2000" b="1" dirty="0"/>
              <a:t>Globally, between 94 million and 220 million people are currently exposed to unsafe levels of arsenic in groundwater, with the majority in Asia, and broader estimates suggest up to 300–500 million people are at risk when other geogenic contaminants are included. Evidence shows the affected population has been rising due to increased groundwater reliance, climate-driven water scarcity, and land-use changes.  </a:t>
            </a:r>
          </a:p>
          <a:p>
            <a:r>
              <a:rPr lang="en-US" sz="1100" dirty="0"/>
              <a:t>(</a:t>
            </a:r>
            <a:r>
              <a:rPr lang="en-US" sz="1100" b="1" dirty="0"/>
              <a:t>A. Mukherjee et al. (2024).</a:t>
            </a:r>
            <a:r>
              <a:rPr lang="en-US" sz="1100" dirty="0"/>
              <a:t> Arsenic and other geogenic contaminants in global groundwater</a:t>
            </a:r>
            <a:r>
              <a:rPr lang="en-US" sz="1100" b="1" dirty="0"/>
              <a:t>. </a:t>
            </a:r>
            <a:r>
              <a:rPr lang="en-US" sz="1100" i="1" dirty="0"/>
              <a:t>Nature, Nature Reviews Earth &amp; Environment, 2024, vol. 5, 312-328. </a:t>
            </a:r>
            <a:r>
              <a:rPr lang="en-US" sz="1100" i="1" dirty="0">
                <a:hlinkClick r:id="rId2"/>
              </a:rPr>
              <a:t>https://www.nature.com/articles/s43017-024-00519-z</a:t>
            </a:r>
            <a:r>
              <a:rPr lang="en-US" sz="1100" i="1" dirty="0"/>
              <a:t>)</a:t>
            </a:r>
          </a:p>
          <a:p>
            <a:endParaRPr lang="en-US" sz="1100" b="1" dirty="0"/>
          </a:p>
          <a:p>
            <a:r>
              <a:rPr lang="en-NZ" sz="2000" dirty="0"/>
              <a:t>Arsenic contamination is a critical and rapidly escalating global challenge disproportionately affecting vulnerable populations if not addressed now,. </a:t>
            </a:r>
            <a:br>
              <a:rPr lang="en-NZ" sz="2000" dirty="0">
                <a:solidFill>
                  <a:srgbClr val="00B0F0"/>
                </a:solidFill>
              </a:rPr>
            </a:br>
            <a:r>
              <a:rPr lang="en-NZ" sz="2000" b="1" dirty="0">
                <a:solidFill>
                  <a:srgbClr val="00B0F0"/>
                </a:solidFill>
              </a:rPr>
              <a:t>It requires a mix of technology, government policy, education, diagnostic &amp; therapeutic research (e.g. herbal medicine, gene therapy), and international collaboration to ensure safe water and food for all.</a:t>
            </a:r>
          </a:p>
          <a:p>
            <a:endParaRPr lang="en-NZ" sz="1000" b="1" dirty="0">
              <a:solidFill>
                <a:srgbClr val="00B0F0"/>
              </a:solidFill>
            </a:endParaRPr>
          </a:p>
          <a:p>
            <a:r>
              <a:rPr lang="en-NZ" sz="2400" b="1" dirty="0">
                <a:ln>
                  <a:solidFill>
                    <a:schemeClr val="accent1">
                      <a:alpha val="99000"/>
                    </a:schemeClr>
                  </a:solidFill>
                </a:ln>
                <a:solidFill>
                  <a:srgbClr val="FF0000">
                    <a:alpha val="97000"/>
                  </a:srgbClr>
                </a:solidFill>
                <a:effectLst>
                  <a:outerShdw blurRad="50800" dist="50800" dir="5400000" sx="3000" sy="3000" algn="ctr" rotWithShape="0">
                    <a:srgbClr val="000000">
                      <a:alpha val="42000"/>
                    </a:srgbClr>
                  </a:outerShdw>
                </a:effectLst>
              </a:rPr>
              <a:t>After eradicating POLIO, what’s the next global project to stop hundreds of  millions of people getting chronic ill health, disability and death. </a:t>
            </a:r>
          </a:p>
          <a:p>
            <a:r>
              <a:rPr lang="en-NZ" sz="2400" b="1" dirty="0">
                <a:ln>
                  <a:solidFill>
                    <a:schemeClr val="accent1">
                      <a:alpha val="99000"/>
                    </a:schemeClr>
                  </a:solidFill>
                </a:ln>
                <a:solidFill>
                  <a:srgbClr val="0070C0">
                    <a:alpha val="97000"/>
                  </a:srgbClr>
                </a:solidFill>
                <a:effectLst>
                  <a:outerShdw blurRad="50800" dist="50800" dir="5400000" sx="3000" sy="3000" algn="ctr" rotWithShape="0">
                    <a:srgbClr val="000000">
                      <a:alpha val="42000"/>
                    </a:srgbClr>
                  </a:outerShdw>
                </a:effectLst>
              </a:rPr>
              <a:t>ACTION NOW </a:t>
            </a:r>
            <a:r>
              <a:rPr lang="en-NZ" sz="2400" b="1" dirty="0">
                <a:ln>
                  <a:solidFill>
                    <a:schemeClr val="accent1">
                      <a:alpha val="99000"/>
                    </a:schemeClr>
                  </a:solidFill>
                </a:ln>
                <a:solidFill>
                  <a:srgbClr val="FF0000">
                    <a:alpha val="97000"/>
                  </a:srgbClr>
                </a:solidFill>
                <a:effectLst>
                  <a:outerShdw blurRad="50800" dist="50800" dir="5400000" sx="3000" sy="3000" algn="ctr" rotWithShape="0">
                    <a:srgbClr val="000000">
                      <a:alpha val="42000"/>
                    </a:srgbClr>
                  </a:outerShdw>
                </a:effectLst>
              </a:rPr>
              <a:t>will save Millions of life and socio-economic cost in future.</a:t>
            </a:r>
          </a:p>
        </p:txBody>
      </p:sp>
      <p:pic>
        <p:nvPicPr>
          <p:cNvPr id="3" name="Picture 2" descr="Rotary Mastebrand Simple RGB">
            <a:extLst>
              <a:ext uri="{FF2B5EF4-FFF2-40B4-BE49-F238E27FC236}">
                <a16:creationId xmlns:a16="http://schemas.microsoft.com/office/drawing/2014/main" id="{71B0F7B8-BD4D-39DA-EF56-46656234D60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08572" y="288901"/>
            <a:ext cx="2412276" cy="906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3993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6B9-A2F0-F249-70D6-919C843B72E8}"/>
            </a:ext>
          </a:extLst>
        </p:cNvPr>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98CF6538-B573-7E31-1E1A-10EE855DF30E}"/>
              </a:ext>
            </a:extLst>
          </p:cNvPr>
          <p:cNvSpPr>
            <a:spLocks noGrp="1"/>
          </p:cNvSpPr>
          <p:nvPr>
            <p:ph type="sldNum" sz="quarter" idx="12"/>
          </p:nvPr>
        </p:nvSpPr>
        <p:spPr/>
        <p:txBody>
          <a:bodyPr/>
          <a:lstStyle/>
          <a:p>
            <a:fld id="{92799E03-454D-4577-83C9-BB06FA9BD0A1}" type="slidenum">
              <a:rPr lang="en-US" smtClean="0"/>
              <a:t>42</a:t>
            </a:fld>
            <a:endParaRPr lang="en-US" dirty="0"/>
          </a:p>
        </p:txBody>
      </p:sp>
      <p:pic>
        <p:nvPicPr>
          <p:cNvPr id="6" name="Picture 5">
            <a:extLst>
              <a:ext uri="{FF2B5EF4-FFF2-40B4-BE49-F238E27FC236}">
                <a16:creationId xmlns:a16="http://schemas.microsoft.com/office/drawing/2014/main" id="{3CE5AF09-10EB-78B2-CC7A-21E04364B6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7778" r="16508"/>
          <a:stretch/>
        </p:blipFill>
        <p:spPr>
          <a:xfrm>
            <a:off x="61775" y="-45720"/>
            <a:ext cx="5192485" cy="6858000"/>
          </a:xfrm>
          <a:prstGeom prst="rect">
            <a:avLst/>
          </a:prstGeom>
        </p:spPr>
      </p:pic>
      <p:pic>
        <p:nvPicPr>
          <p:cNvPr id="2" name="Picture 1">
            <a:extLst>
              <a:ext uri="{FF2B5EF4-FFF2-40B4-BE49-F238E27FC236}">
                <a16:creationId xmlns:a16="http://schemas.microsoft.com/office/drawing/2014/main" id="{026CF8F2-BD2A-6A81-BD94-65A1E55AB8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2063" y="290700"/>
            <a:ext cx="3617840" cy="1298614"/>
          </a:xfrm>
          <a:prstGeom prst="rect">
            <a:avLst/>
          </a:prstGeom>
        </p:spPr>
      </p:pic>
      <p:sp>
        <p:nvSpPr>
          <p:cNvPr id="3" name="TextBox 2">
            <a:extLst>
              <a:ext uri="{FF2B5EF4-FFF2-40B4-BE49-F238E27FC236}">
                <a16:creationId xmlns:a16="http://schemas.microsoft.com/office/drawing/2014/main" id="{F6D8DD3C-5108-7F16-6988-66EB2CA57070}"/>
              </a:ext>
            </a:extLst>
          </p:cNvPr>
          <p:cNvSpPr txBox="1"/>
          <p:nvPr/>
        </p:nvSpPr>
        <p:spPr>
          <a:xfrm>
            <a:off x="5632168" y="1725924"/>
            <a:ext cx="6086685" cy="2308324"/>
          </a:xfrm>
          <a:prstGeom prst="rect">
            <a:avLst/>
          </a:prstGeom>
          <a:noFill/>
        </p:spPr>
        <p:txBody>
          <a:bodyPr wrap="square" rtlCol="0">
            <a:spAutoFit/>
          </a:bodyPr>
          <a:lstStyle/>
          <a:p>
            <a:pPr algn="ctr"/>
            <a:r>
              <a:rPr lang="en-US" sz="3200" dirty="0"/>
              <a:t>Thank you.</a:t>
            </a:r>
          </a:p>
          <a:p>
            <a:pPr algn="ctr"/>
            <a:endParaRPr lang="en-US" altLang="zh-CN" sz="3200" b="1" dirty="0"/>
          </a:p>
          <a:p>
            <a:pPr algn="ctr"/>
            <a:r>
              <a:rPr lang="en-US" altLang="zh-CN" sz="4800" b="1" dirty="0"/>
              <a:t>Q &amp; A </a:t>
            </a:r>
          </a:p>
          <a:p>
            <a:pPr marL="342900" indent="-342900">
              <a:buFont typeface="Wingdings" panose="05000000000000000000" pitchFamily="2" charset="2"/>
              <a:buChar char="Ø"/>
            </a:pPr>
            <a:endParaRPr lang="en-US" altLang="zh-CN" sz="3200" dirty="0">
              <a:latin typeface="Calibri Body"/>
              <a:cs typeface="Calibri" panose="020F0502020204030204" pitchFamily="34" charset="0"/>
            </a:endParaRPr>
          </a:p>
        </p:txBody>
      </p:sp>
      <p:sp>
        <p:nvSpPr>
          <p:cNvPr id="4" name="TextBox 3">
            <a:extLst>
              <a:ext uri="{FF2B5EF4-FFF2-40B4-BE49-F238E27FC236}">
                <a16:creationId xmlns:a16="http://schemas.microsoft.com/office/drawing/2014/main" id="{5053A0B3-BC05-EAE2-7797-7A2EDC336E32}"/>
              </a:ext>
            </a:extLst>
          </p:cNvPr>
          <p:cNvSpPr txBox="1"/>
          <p:nvPr/>
        </p:nvSpPr>
        <p:spPr>
          <a:xfrm>
            <a:off x="8250187" y="4034248"/>
            <a:ext cx="3108253" cy="923330"/>
          </a:xfrm>
          <a:prstGeom prst="rect">
            <a:avLst/>
          </a:prstGeom>
          <a:noFill/>
        </p:spPr>
        <p:txBody>
          <a:bodyPr wrap="square" rtlCol="0">
            <a:spAutoFit/>
          </a:bodyPr>
          <a:lstStyle/>
          <a:p>
            <a:r>
              <a:rPr lang="en-US" b="1" dirty="0">
                <a:solidFill>
                  <a:srgbClr val="0070C0"/>
                </a:solidFill>
              </a:rPr>
              <a:t>Dr Yum Keung IP</a:t>
            </a:r>
            <a:br>
              <a:rPr lang="en-US" b="1" dirty="0">
                <a:solidFill>
                  <a:srgbClr val="0070C0"/>
                </a:solidFill>
              </a:rPr>
            </a:br>
            <a:r>
              <a:rPr lang="en-US" b="1" dirty="0">
                <a:solidFill>
                  <a:srgbClr val="0070C0"/>
                </a:solidFill>
              </a:rPr>
              <a:t>Chairman</a:t>
            </a:r>
            <a:br>
              <a:rPr lang="en-US" b="1" dirty="0">
                <a:solidFill>
                  <a:srgbClr val="0070C0"/>
                </a:solidFill>
              </a:rPr>
            </a:br>
            <a:r>
              <a:rPr lang="en-US" b="1" dirty="0">
                <a:solidFill>
                  <a:srgbClr val="0070C0"/>
                </a:solidFill>
              </a:rPr>
              <a:t>SHE Aqua Technology Co. Ltd.</a:t>
            </a:r>
          </a:p>
        </p:txBody>
      </p:sp>
      <p:pic>
        <p:nvPicPr>
          <p:cNvPr id="7" name="Picture 6">
            <a:extLst>
              <a:ext uri="{FF2B5EF4-FFF2-40B4-BE49-F238E27FC236}">
                <a16:creationId xmlns:a16="http://schemas.microsoft.com/office/drawing/2014/main" id="{FF2CC7BA-DC04-1CE8-32FF-901B23F7411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05476" y="3522777"/>
            <a:ext cx="2693495" cy="2702946"/>
          </a:xfrm>
          <a:prstGeom prst="rect">
            <a:avLst/>
          </a:prstGeom>
        </p:spPr>
      </p:pic>
    </p:spTree>
    <p:extLst>
      <p:ext uri="{BB962C8B-B14F-4D97-AF65-F5344CB8AC3E}">
        <p14:creationId xmlns:p14="http://schemas.microsoft.com/office/powerpoint/2010/main" val="580744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3D470D8-07DB-247C-D2CC-A7DE2D188F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75096" y="479503"/>
            <a:ext cx="8763168" cy="4376977"/>
          </a:xfrm>
          <a:prstGeom prst="rect">
            <a:avLst/>
          </a:prstGeom>
        </p:spPr>
      </p:pic>
      <p:sp>
        <p:nvSpPr>
          <p:cNvPr id="9" name="TextBox 8">
            <a:extLst>
              <a:ext uri="{FF2B5EF4-FFF2-40B4-BE49-F238E27FC236}">
                <a16:creationId xmlns:a16="http://schemas.microsoft.com/office/drawing/2014/main" id="{640338C3-2489-9B3D-658C-159BB68A5AE2}"/>
              </a:ext>
            </a:extLst>
          </p:cNvPr>
          <p:cNvSpPr txBox="1"/>
          <p:nvPr/>
        </p:nvSpPr>
        <p:spPr>
          <a:xfrm>
            <a:off x="569620" y="4856480"/>
            <a:ext cx="11510620" cy="1569660"/>
          </a:xfrm>
          <a:prstGeom prst="rect">
            <a:avLst/>
          </a:prstGeom>
          <a:noFill/>
        </p:spPr>
        <p:txBody>
          <a:bodyPr wrap="square" rtlCol="0">
            <a:spAutoFit/>
          </a:bodyPr>
          <a:lstStyle/>
          <a:p>
            <a:r>
              <a:rPr lang="en-US" sz="2400" b="1" dirty="0"/>
              <a:t>My presentation on 17 Dec 2024 at the Hong Kong Bankers Club for Rotary Club of Hong Kong established in 1930 (nick-named as the “Mother Club” of Rotary International District 3450, on Water Scarcity and Contamination with focus on Arsenic Ground Water Contamination being a major Global Public Health Threat.</a:t>
            </a:r>
            <a:endParaRPr lang="en-NZ" sz="2400" b="1" dirty="0"/>
          </a:p>
        </p:txBody>
      </p:sp>
      <p:sp>
        <p:nvSpPr>
          <p:cNvPr id="2" name="Slide Number Placeholder 8">
            <a:extLst>
              <a:ext uri="{FF2B5EF4-FFF2-40B4-BE49-F238E27FC236}">
                <a16:creationId xmlns:a16="http://schemas.microsoft.com/office/drawing/2014/main" id="{A17FF09A-E8A2-38C0-8165-36793EDB972F}"/>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5</a:t>
            </a:fld>
            <a:endParaRPr lang="en-US" dirty="0"/>
          </a:p>
        </p:txBody>
      </p:sp>
    </p:spTree>
    <p:extLst>
      <p:ext uri="{BB962C8B-B14F-4D97-AF65-F5344CB8AC3E}">
        <p14:creationId xmlns:p14="http://schemas.microsoft.com/office/powerpoint/2010/main" val="2623555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BA22A-A12F-5E5D-6863-2B8212DCF06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40E72C-6748-8552-9A6A-415A2E894391}"/>
              </a:ext>
            </a:extLst>
          </p:cNvPr>
          <p:cNvSpPr txBox="1"/>
          <p:nvPr/>
        </p:nvSpPr>
        <p:spPr>
          <a:xfrm>
            <a:off x="5671828" y="1589314"/>
            <a:ext cx="6353395" cy="4339650"/>
          </a:xfrm>
          <a:prstGeom prst="rect">
            <a:avLst/>
          </a:prstGeom>
          <a:noFill/>
        </p:spPr>
        <p:txBody>
          <a:bodyPr wrap="square" rtlCol="0">
            <a:spAutoFit/>
          </a:bodyPr>
          <a:lstStyle/>
          <a:p>
            <a:pPr algn="ctr"/>
            <a:r>
              <a:rPr lang="en-US" sz="2400" b="1" dirty="0">
                <a:solidFill>
                  <a:srgbClr val="00B050"/>
                </a:solidFill>
              </a:rPr>
              <a:t>The Global Threat of Arsenic in Ground Water</a:t>
            </a:r>
          </a:p>
          <a:p>
            <a:endParaRPr lang="en-US" b="1" dirty="0"/>
          </a:p>
          <a:p>
            <a:pPr marL="457200" indent="-457200">
              <a:buFontTx/>
              <a:buChar char="-"/>
            </a:pPr>
            <a:r>
              <a:rPr lang="en-US" sz="2400" b="1" dirty="0"/>
              <a:t>Global Threat of Ground Water Arsenic –  </a:t>
            </a:r>
            <a:r>
              <a:rPr lang="en-US" altLang="zh-CN" sz="2400" b="1" dirty="0"/>
              <a:t>accelerating global crisis like Water Scarcity</a:t>
            </a:r>
          </a:p>
          <a:p>
            <a:pPr marL="457200" indent="-457200">
              <a:buFontTx/>
              <a:buChar char="-"/>
            </a:pPr>
            <a:r>
              <a:rPr lang="en-US" sz="2400" b="1" dirty="0">
                <a:solidFill>
                  <a:schemeClr val="bg1">
                    <a:lumMod val="85000"/>
                  </a:schemeClr>
                </a:solidFill>
              </a:rPr>
              <a:t>Health Impacts of Water Contaminants – </a:t>
            </a:r>
            <a:br>
              <a:rPr lang="en-US" sz="2400" b="1" dirty="0">
                <a:solidFill>
                  <a:schemeClr val="bg1">
                    <a:lumMod val="85000"/>
                  </a:schemeClr>
                </a:solidFill>
              </a:rPr>
            </a:br>
            <a:r>
              <a:rPr lang="en-US" sz="2400" b="1" dirty="0">
                <a:solidFill>
                  <a:schemeClr val="bg1">
                    <a:lumMod val="85000"/>
                  </a:schemeClr>
                </a:solidFill>
              </a:rPr>
              <a:t>in General, &amp; specific on ARSENIC</a:t>
            </a:r>
          </a:p>
          <a:p>
            <a:pPr marL="457200" indent="-457200">
              <a:buFontTx/>
              <a:buChar char="-"/>
            </a:pPr>
            <a:r>
              <a:rPr lang="en-US" altLang="zh-CN" sz="2400" b="1" dirty="0">
                <a:solidFill>
                  <a:schemeClr val="bg1">
                    <a:lumMod val="85000"/>
                  </a:schemeClr>
                </a:solidFill>
              </a:rPr>
              <a:t>Water Treatment Trial Pilots (Thailand, Vietnam &amp; Bangladesh) – First Phase</a:t>
            </a:r>
          </a:p>
          <a:p>
            <a:pPr marL="457200" indent="-457200">
              <a:buFontTx/>
              <a:buChar char="-"/>
            </a:pPr>
            <a:r>
              <a:rPr lang="en-US" altLang="zh-CN" sz="2400" b="1" dirty="0">
                <a:solidFill>
                  <a:schemeClr val="bg1">
                    <a:lumMod val="85000"/>
                  </a:schemeClr>
                </a:solidFill>
              </a:rPr>
              <a:t>The Proposed Ground Water Arsenic Mitigation Humanitarian Program</a:t>
            </a:r>
          </a:p>
          <a:p>
            <a:pPr marL="457200" indent="-457200">
              <a:buFontTx/>
              <a:buChar char="-"/>
            </a:pPr>
            <a:r>
              <a:rPr lang="en-US" altLang="zh-CN" sz="2400" b="1" dirty="0">
                <a:solidFill>
                  <a:schemeClr val="bg1">
                    <a:lumMod val="85000"/>
                  </a:schemeClr>
                </a:solidFill>
              </a:rPr>
              <a:t>Our CAT-Arsenic Technology</a:t>
            </a:r>
          </a:p>
          <a:p>
            <a:endParaRPr lang="en-US" altLang="zh-CN" b="1" dirty="0"/>
          </a:p>
        </p:txBody>
      </p:sp>
      <p:sp>
        <p:nvSpPr>
          <p:cNvPr id="9" name="Slide Number Placeholder 8">
            <a:extLst>
              <a:ext uri="{FF2B5EF4-FFF2-40B4-BE49-F238E27FC236}">
                <a16:creationId xmlns:a16="http://schemas.microsoft.com/office/drawing/2014/main" id="{B7735BBA-8A90-2927-4CCA-2F580653A57C}"/>
              </a:ext>
            </a:extLst>
          </p:cNvPr>
          <p:cNvSpPr>
            <a:spLocks noGrp="1"/>
          </p:cNvSpPr>
          <p:nvPr>
            <p:ph type="sldNum" sz="quarter" idx="12"/>
          </p:nvPr>
        </p:nvSpPr>
        <p:spPr/>
        <p:txBody>
          <a:bodyPr/>
          <a:lstStyle/>
          <a:p>
            <a:fld id="{92799E03-454D-4577-83C9-BB06FA9BD0A1}" type="slidenum">
              <a:rPr lang="en-US" smtClean="0"/>
              <a:t>6</a:t>
            </a:fld>
            <a:endParaRPr lang="en-US" dirty="0"/>
          </a:p>
        </p:txBody>
      </p:sp>
      <p:pic>
        <p:nvPicPr>
          <p:cNvPr id="6" name="Picture 5">
            <a:extLst>
              <a:ext uri="{FF2B5EF4-FFF2-40B4-BE49-F238E27FC236}">
                <a16:creationId xmlns:a16="http://schemas.microsoft.com/office/drawing/2014/main" id="{14561F2A-EFF0-9816-3B71-38FC31EA47E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7778" r="16508"/>
          <a:stretch/>
        </p:blipFill>
        <p:spPr>
          <a:xfrm>
            <a:off x="9524" y="0"/>
            <a:ext cx="5192485" cy="6858000"/>
          </a:xfrm>
          <a:prstGeom prst="rect">
            <a:avLst/>
          </a:prstGeom>
        </p:spPr>
      </p:pic>
      <p:pic>
        <p:nvPicPr>
          <p:cNvPr id="2" name="Picture 1">
            <a:extLst>
              <a:ext uri="{FF2B5EF4-FFF2-40B4-BE49-F238E27FC236}">
                <a16:creationId xmlns:a16="http://schemas.microsoft.com/office/drawing/2014/main" id="{300341E5-0A33-11AF-FEBD-71891590F6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2063" y="290700"/>
            <a:ext cx="3617840" cy="1298614"/>
          </a:xfrm>
          <a:prstGeom prst="rect">
            <a:avLst/>
          </a:prstGeom>
        </p:spPr>
      </p:pic>
    </p:spTree>
    <p:extLst>
      <p:ext uri="{BB962C8B-B14F-4D97-AF65-F5344CB8AC3E}">
        <p14:creationId xmlns:p14="http://schemas.microsoft.com/office/powerpoint/2010/main" val="444563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15D8209-E50E-8039-E098-5ECB43EEFB60}"/>
              </a:ext>
            </a:extLst>
          </p:cNvPr>
          <p:cNvSpPr txBox="1"/>
          <p:nvPr/>
        </p:nvSpPr>
        <p:spPr>
          <a:xfrm>
            <a:off x="549727" y="199738"/>
            <a:ext cx="7455585" cy="584775"/>
          </a:xfrm>
          <a:prstGeom prst="rect">
            <a:avLst/>
          </a:prstGeom>
          <a:noFill/>
        </p:spPr>
        <p:txBody>
          <a:bodyPr wrap="square" rtlCol="0">
            <a:spAutoFit/>
          </a:bodyPr>
          <a:lstStyle/>
          <a:p>
            <a:r>
              <a:rPr lang="en-US" sz="3200" b="1" dirty="0">
                <a:solidFill>
                  <a:srgbClr val="156082"/>
                </a:solidFill>
              </a:rPr>
              <a:t>Water Scarcity: A Growing Global Crisis</a:t>
            </a:r>
            <a:endParaRPr lang="en-US" sz="3000" b="1" dirty="0">
              <a:solidFill>
                <a:srgbClr val="156082"/>
              </a:solidFill>
              <a:latin typeface="Britannic Bold" panose="020B0903060703020204" pitchFamily="34" charset="0"/>
            </a:endParaRPr>
          </a:p>
        </p:txBody>
      </p:sp>
      <p:cxnSp>
        <p:nvCxnSpPr>
          <p:cNvPr id="3" name="Straight Connector 2">
            <a:extLst>
              <a:ext uri="{FF2B5EF4-FFF2-40B4-BE49-F238E27FC236}">
                <a16:creationId xmlns:a16="http://schemas.microsoft.com/office/drawing/2014/main" id="{3FA45F45-1836-1854-5436-267A648C31EA}"/>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04C1D4F-A00A-3FB9-C9AC-7567C11D86E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5A716C6B-467C-9ADC-4807-C627E3C0CC87}"/>
              </a:ext>
            </a:extLst>
          </p:cNvPr>
          <p:cNvSpPr>
            <a:spLocks noGrp="1"/>
          </p:cNvSpPr>
          <p:nvPr>
            <p:ph type="sldNum" sz="quarter" idx="12"/>
          </p:nvPr>
        </p:nvSpPr>
        <p:spPr/>
        <p:txBody>
          <a:bodyPr/>
          <a:lstStyle/>
          <a:p>
            <a:fld id="{92799E03-454D-4577-83C9-BB06FA9BD0A1}" type="slidenum">
              <a:rPr lang="en-US" smtClean="0"/>
              <a:t>7</a:t>
            </a:fld>
            <a:endParaRPr lang="en-US" dirty="0"/>
          </a:p>
        </p:txBody>
      </p:sp>
      <p:pic>
        <p:nvPicPr>
          <p:cNvPr id="4" name="Picture 3">
            <a:extLst>
              <a:ext uri="{FF2B5EF4-FFF2-40B4-BE49-F238E27FC236}">
                <a16:creationId xmlns:a16="http://schemas.microsoft.com/office/drawing/2014/main" id="{935678BB-4C59-3219-1643-88DA416B51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grpSp>
        <p:nvGrpSpPr>
          <p:cNvPr id="20" name="Group 19">
            <a:extLst>
              <a:ext uri="{FF2B5EF4-FFF2-40B4-BE49-F238E27FC236}">
                <a16:creationId xmlns:a16="http://schemas.microsoft.com/office/drawing/2014/main" id="{E3F168C1-9E21-B94D-B1A6-D03482EAF9B8}"/>
              </a:ext>
            </a:extLst>
          </p:cNvPr>
          <p:cNvGrpSpPr/>
          <p:nvPr/>
        </p:nvGrpSpPr>
        <p:grpSpPr>
          <a:xfrm>
            <a:off x="468086" y="904076"/>
            <a:ext cx="7317564" cy="3986406"/>
            <a:chOff x="628649" y="672867"/>
            <a:chExt cx="7819281" cy="4281145"/>
          </a:xfrm>
        </p:grpSpPr>
        <p:pic>
          <p:nvPicPr>
            <p:cNvPr id="16" name="Picture 15">
              <a:extLst>
                <a:ext uri="{FF2B5EF4-FFF2-40B4-BE49-F238E27FC236}">
                  <a16:creationId xmlns:a16="http://schemas.microsoft.com/office/drawing/2014/main" id="{7009549E-357F-86F0-35AC-C2770D9BF7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8649" y="672867"/>
              <a:ext cx="7819281" cy="4281145"/>
            </a:xfrm>
            <a:prstGeom prst="rect">
              <a:avLst/>
            </a:prstGeom>
          </p:spPr>
        </p:pic>
        <p:sp>
          <p:nvSpPr>
            <p:cNvPr id="18" name="Rectangle 17">
              <a:extLst>
                <a:ext uri="{FF2B5EF4-FFF2-40B4-BE49-F238E27FC236}">
                  <a16:creationId xmlns:a16="http://schemas.microsoft.com/office/drawing/2014/main" id="{03FDB051-37E6-37EA-B50D-0CC5ED64B1CF}"/>
                </a:ext>
              </a:extLst>
            </p:cNvPr>
            <p:cNvSpPr/>
            <p:nvPr/>
          </p:nvSpPr>
          <p:spPr>
            <a:xfrm>
              <a:off x="3328662" y="4522748"/>
              <a:ext cx="3094758" cy="276999"/>
            </a:xfrm>
            <a:prstGeom prst="rect">
              <a:avLst/>
            </a:prstGeom>
          </p:spPr>
          <p:txBody>
            <a:bodyPr wrap="none">
              <a:spAutoFit/>
            </a:bodyPr>
            <a:lstStyle/>
            <a:p>
              <a:r>
                <a:rPr lang="en-AU" sz="1200" i="1" dirty="0"/>
                <a:t>https://www.revolvy.com/page/Water-scarcity</a:t>
              </a:r>
            </a:p>
          </p:txBody>
        </p:sp>
      </p:grpSp>
      <p:pic>
        <p:nvPicPr>
          <p:cNvPr id="19" name="Picture 18">
            <a:extLst>
              <a:ext uri="{FF2B5EF4-FFF2-40B4-BE49-F238E27FC236}">
                <a16:creationId xmlns:a16="http://schemas.microsoft.com/office/drawing/2014/main" id="{C56CAABE-DBE0-FC4F-D1C9-88056E38BA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6652" y="5018904"/>
            <a:ext cx="11494767" cy="1079619"/>
          </a:xfrm>
          <a:prstGeom prst="rect">
            <a:avLst/>
          </a:prstGeom>
        </p:spPr>
      </p:pic>
      <p:pic>
        <p:nvPicPr>
          <p:cNvPr id="26" name="Picture 25">
            <a:extLst>
              <a:ext uri="{FF2B5EF4-FFF2-40B4-BE49-F238E27FC236}">
                <a16:creationId xmlns:a16="http://schemas.microsoft.com/office/drawing/2014/main" id="{397D9E97-0B0B-9CE4-445E-D75BD7A1A51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05312" y="980592"/>
            <a:ext cx="3753907" cy="3679490"/>
          </a:xfrm>
          <a:prstGeom prst="rect">
            <a:avLst/>
          </a:prstGeom>
        </p:spPr>
      </p:pic>
    </p:spTree>
    <p:extLst>
      <p:ext uri="{BB962C8B-B14F-4D97-AF65-F5344CB8AC3E}">
        <p14:creationId xmlns:p14="http://schemas.microsoft.com/office/powerpoint/2010/main" val="2106721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4" descr="Image result for arsenic poisoning pictures">
            <a:extLst>
              <a:ext uri="{FF2B5EF4-FFF2-40B4-BE49-F238E27FC236}">
                <a16:creationId xmlns:a16="http://schemas.microsoft.com/office/drawing/2014/main" id="{2676660E-5B0C-93E0-DD08-D464A09A2E2B}"/>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宋体" panose="02010600030101010101" pitchFamily="2" charset="-122"/>
              </a:defRPr>
            </a:lvl1pPr>
            <a:lvl2pPr marL="742950" indent="-285750" eaLnBrk="0" hangingPunct="0">
              <a:defRPr sz="2400">
                <a:solidFill>
                  <a:schemeClr val="tx1"/>
                </a:solidFill>
                <a:latin typeface="Calibri" panose="020F0502020204030204" pitchFamily="34" charset="0"/>
                <a:ea typeface="宋体" panose="02010600030101010101" pitchFamily="2" charset="-122"/>
              </a:defRPr>
            </a:lvl2pPr>
            <a:lvl3pPr marL="1143000" indent="-228600" eaLnBrk="0" hangingPunct="0">
              <a:defRPr sz="2400">
                <a:solidFill>
                  <a:schemeClr val="tx1"/>
                </a:solidFill>
                <a:latin typeface="Calibri" panose="020F0502020204030204" pitchFamily="34" charset="0"/>
                <a:ea typeface="宋体" panose="02010600030101010101" pitchFamily="2" charset="-122"/>
              </a:defRPr>
            </a:lvl3pPr>
            <a:lvl4pPr marL="1600200" indent="-228600" eaLnBrk="0" hangingPunct="0">
              <a:defRPr sz="2400">
                <a:solidFill>
                  <a:schemeClr val="tx1"/>
                </a:solidFill>
                <a:latin typeface="Calibri" panose="020F0502020204030204" pitchFamily="34" charset="0"/>
                <a:ea typeface="宋体" panose="02010600030101010101" pitchFamily="2" charset="-122"/>
              </a:defRPr>
            </a:lvl4pPr>
            <a:lvl5pPr marL="2057400" indent="-228600" eaLnBrk="0" hangingPunct="0">
              <a:defRPr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宋体" panose="02010600030101010101" pitchFamily="2" charset="-122"/>
              </a:defRPr>
            </a:lvl9pPr>
          </a:lstStyle>
          <a:p>
            <a:endParaRPr lang="zh-CN" altLang="en-US" sz="1800"/>
          </a:p>
        </p:txBody>
      </p:sp>
      <p:sp>
        <p:nvSpPr>
          <p:cNvPr id="4" name="TextBox 3">
            <a:extLst>
              <a:ext uri="{FF2B5EF4-FFF2-40B4-BE49-F238E27FC236}">
                <a16:creationId xmlns:a16="http://schemas.microsoft.com/office/drawing/2014/main" id="{11018F9A-DF34-78B8-3F59-9DBD725DEFEA}"/>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5" name="Slide Number Placeholder 9">
            <a:extLst>
              <a:ext uri="{FF2B5EF4-FFF2-40B4-BE49-F238E27FC236}">
                <a16:creationId xmlns:a16="http://schemas.microsoft.com/office/drawing/2014/main" id="{DCCD66B2-2514-385B-7D20-5381D2C001DA}"/>
              </a:ext>
            </a:extLst>
          </p:cNvPr>
          <p:cNvSpPr>
            <a:spLocks noGrp="1"/>
          </p:cNvSpPr>
          <p:nvPr>
            <p:ph type="sldNum" sz="quarter" idx="12"/>
          </p:nvPr>
        </p:nvSpPr>
        <p:spPr>
          <a:xfrm>
            <a:off x="8610600" y="6356350"/>
            <a:ext cx="2743200" cy="365125"/>
          </a:xfrm>
        </p:spPr>
        <p:txBody>
          <a:bodyPr/>
          <a:lstStyle/>
          <a:p>
            <a:fld id="{92799E03-454D-4577-83C9-BB06FA9BD0A1}" type="slidenum">
              <a:rPr lang="en-US" smtClean="0"/>
              <a:t>8</a:t>
            </a:fld>
            <a:endParaRPr lang="en-US" dirty="0"/>
          </a:p>
        </p:txBody>
      </p:sp>
      <p:cxnSp>
        <p:nvCxnSpPr>
          <p:cNvPr id="6" name="Straight Connector 5">
            <a:extLst>
              <a:ext uri="{FF2B5EF4-FFF2-40B4-BE49-F238E27FC236}">
                <a16:creationId xmlns:a16="http://schemas.microsoft.com/office/drawing/2014/main" id="{463543D4-8933-FE28-2A30-ADE1FB5A830A}"/>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B6C3382D-7484-F64E-1B9B-BD34619180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9631" y="6267961"/>
            <a:ext cx="1601107" cy="574713"/>
          </a:xfrm>
          <a:prstGeom prst="rect">
            <a:avLst/>
          </a:prstGeom>
        </p:spPr>
      </p:pic>
      <p:sp>
        <p:nvSpPr>
          <p:cNvPr id="2" name="Subtitle 2">
            <a:extLst>
              <a:ext uri="{FF2B5EF4-FFF2-40B4-BE49-F238E27FC236}">
                <a16:creationId xmlns:a16="http://schemas.microsoft.com/office/drawing/2014/main" id="{6A65022C-0449-760D-79B4-BD69ACECAE14}"/>
              </a:ext>
            </a:extLst>
          </p:cNvPr>
          <p:cNvSpPr txBox="1">
            <a:spLocks/>
          </p:cNvSpPr>
          <p:nvPr/>
        </p:nvSpPr>
        <p:spPr>
          <a:xfrm>
            <a:off x="991783" y="2513068"/>
            <a:ext cx="10197547" cy="321180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en-US" sz="1800" b="1" i="1" dirty="0"/>
          </a:p>
          <a:p>
            <a:pPr algn="just"/>
            <a:r>
              <a:rPr lang="en-US" sz="1800" dirty="0"/>
              <a:t>Naturally occurring arsenic in groundwater affects millions of people worldwide. We created a global prediction map of groundwater arsenic exceeding 10 micrograms per liter using a random forest machine-learning model based on 11 geospatial environmental parameters and more than 50,000 aggregated data points of measured groundwater arsenic concentration. Our global prediction map includes known arsenic-affected areas and previously undocumented areas of concern. </a:t>
            </a:r>
          </a:p>
          <a:p>
            <a:pPr algn="just"/>
            <a:r>
              <a:rPr lang="en-US" sz="1800" dirty="0"/>
              <a:t>A global modelling study estimated that 94 million to 220 million people may be exposed to elevated arsenic concentrations in groundwater. Most of the risk is concentrated in Asia. Because groundwater is increasingly used to support growing populations and buffer against water scarcity due to changing climate, this work is important to raise awareness, identify areas for safe wells, and help prioritize testing.     </a:t>
            </a:r>
          </a:p>
          <a:p>
            <a:pPr algn="just"/>
            <a:r>
              <a:rPr lang="en-US" sz="1100" b="1" dirty="0"/>
              <a:t>J. P</a:t>
            </a:r>
            <a:r>
              <a:rPr lang="en-HK" sz="1100" b="1" dirty="0"/>
              <a:t>odgorski and</a:t>
            </a:r>
            <a:r>
              <a:rPr lang="zh-TW" altLang="en-US" sz="1100" b="1" dirty="0"/>
              <a:t> </a:t>
            </a:r>
            <a:r>
              <a:rPr lang="en-HK" altLang="zh-TW" sz="1100" b="1" dirty="0"/>
              <a:t>M. Berg (</a:t>
            </a:r>
            <a:r>
              <a:rPr lang="en-US" sz="1100" b="1" dirty="0"/>
              <a:t>2020). </a:t>
            </a:r>
            <a:r>
              <a:rPr lang="en-US" sz="1100" dirty="0"/>
              <a:t>Global Threat of Arsenic in Groundwater. </a:t>
            </a:r>
            <a:r>
              <a:rPr lang="en-US" sz="1100" i="1" dirty="0"/>
              <a:t>Science, 2020 May</a:t>
            </a:r>
            <a:r>
              <a:rPr lang="en-US" sz="1100" dirty="0"/>
              <a:t> 22, Vol. 368(6493), 845-850. </a:t>
            </a:r>
            <a:r>
              <a:rPr lang="en-US" sz="1100" dirty="0">
                <a:highlight>
                  <a:srgbClr val="FFFFFF"/>
                </a:highlight>
                <a:hlinkClick r:id="rId3"/>
              </a:rPr>
              <a:t>https://doi.org/10.1126/science.aba1510</a:t>
            </a:r>
            <a:endParaRPr lang="en-US" sz="1100" dirty="0">
              <a:highlight>
                <a:srgbClr val="FFFFFF"/>
              </a:highlight>
            </a:endParaRPr>
          </a:p>
          <a:p>
            <a:pPr algn="just"/>
            <a:endParaRPr lang="en-NZ" sz="1800" dirty="0"/>
          </a:p>
        </p:txBody>
      </p:sp>
      <p:pic>
        <p:nvPicPr>
          <p:cNvPr id="8" name="Picture 7">
            <a:extLst>
              <a:ext uri="{FF2B5EF4-FFF2-40B4-BE49-F238E27FC236}">
                <a16:creationId xmlns:a16="http://schemas.microsoft.com/office/drawing/2014/main" id="{93624339-59F1-6E0B-B568-521D20DA77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6252" y="7937"/>
            <a:ext cx="7421011" cy="2387600"/>
          </a:xfrm>
          <a:prstGeom prst="rect">
            <a:avLst/>
          </a:prstGeom>
        </p:spPr>
      </p:pic>
    </p:spTree>
    <p:extLst>
      <p:ext uri="{BB962C8B-B14F-4D97-AF65-F5344CB8AC3E}">
        <p14:creationId xmlns:p14="http://schemas.microsoft.com/office/powerpoint/2010/main" val="24465113"/>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ADC14-179C-E7D4-04F5-3AB5BE8369B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34D4304-338F-6DDC-337F-52494C56FB9F}"/>
              </a:ext>
            </a:extLst>
          </p:cNvPr>
          <p:cNvSpPr txBox="1"/>
          <p:nvPr/>
        </p:nvSpPr>
        <p:spPr>
          <a:xfrm>
            <a:off x="549727" y="199738"/>
            <a:ext cx="10804073" cy="584775"/>
          </a:xfrm>
          <a:prstGeom prst="rect">
            <a:avLst/>
          </a:prstGeom>
          <a:noFill/>
        </p:spPr>
        <p:txBody>
          <a:bodyPr wrap="square" rtlCol="0">
            <a:spAutoFit/>
          </a:bodyPr>
          <a:lstStyle/>
          <a:p>
            <a:r>
              <a:rPr lang="en-US" sz="3200" b="1" dirty="0">
                <a:solidFill>
                  <a:srgbClr val="156082"/>
                </a:solidFill>
              </a:rPr>
              <a:t>Key Facts from WHO Newsroom, 7 Dec 2022</a:t>
            </a:r>
            <a:endParaRPr lang="zh-CN" altLang="en-US" sz="3200" b="1" dirty="0">
              <a:solidFill>
                <a:srgbClr val="156082"/>
              </a:solidFill>
            </a:endParaRPr>
          </a:p>
        </p:txBody>
      </p:sp>
      <p:cxnSp>
        <p:nvCxnSpPr>
          <p:cNvPr id="3" name="Straight Connector 2">
            <a:extLst>
              <a:ext uri="{FF2B5EF4-FFF2-40B4-BE49-F238E27FC236}">
                <a16:creationId xmlns:a16="http://schemas.microsoft.com/office/drawing/2014/main" id="{053F270F-B11F-B6DA-A234-E2E90571ED57}"/>
              </a:ext>
            </a:extLst>
          </p:cNvPr>
          <p:cNvCxnSpPr/>
          <p:nvPr/>
        </p:nvCxnSpPr>
        <p:spPr>
          <a:xfrm flipH="1">
            <a:off x="468086" y="6150429"/>
            <a:ext cx="113919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8B9DD0E-C1EE-C5BD-AA15-4DE08AFE9300}"/>
              </a:ext>
            </a:extLst>
          </p:cNvPr>
          <p:cNvSpPr txBox="1"/>
          <p:nvPr/>
        </p:nvSpPr>
        <p:spPr>
          <a:xfrm>
            <a:off x="468086" y="6269993"/>
            <a:ext cx="6096000" cy="246221"/>
          </a:xfrm>
          <a:prstGeom prst="rect">
            <a:avLst/>
          </a:prstGeom>
          <a:noFill/>
        </p:spPr>
        <p:txBody>
          <a:bodyPr wrap="square">
            <a:spAutoFit/>
          </a:bodyPr>
          <a:lstStyle/>
          <a:p>
            <a:r>
              <a:rPr lang="en-US" sz="1000" dirty="0">
                <a:solidFill>
                  <a:srgbClr val="000000"/>
                </a:solidFill>
                <a:effectLst/>
                <a:latin typeface="Times New Roman" panose="02020603050405020304" pitchFamily="18" charset="0"/>
                <a:ea typeface="DFKai-SB" panose="03000509000000000000" pitchFamily="65" charset="-120"/>
              </a:rPr>
              <a:t>Unit 10B, Evergreen Industrial Mansion, 12 Yip Fat Street, Wong Chuk Hang, Hong Kong</a:t>
            </a:r>
            <a:endParaRPr lang="en-US" sz="1000" dirty="0"/>
          </a:p>
        </p:txBody>
      </p:sp>
      <p:sp>
        <p:nvSpPr>
          <p:cNvPr id="10" name="Slide Number Placeholder 9">
            <a:extLst>
              <a:ext uri="{FF2B5EF4-FFF2-40B4-BE49-F238E27FC236}">
                <a16:creationId xmlns:a16="http://schemas.microsoft.com/office/drawing/2014/main" id="{38FFA9F0-667C-8401-6CD3-D69E01487A2F}"/>
              </a:ext>
            </a:extLst>
          </p:cNvPr>
          <p:cNvSpPr>
            <a:spLocks noGrp="1"/>
          </p:cNvSpPr>
          <p:nvPr>
            <p:ph type="sldNum" sz="quarter" idx="12"/>
          </p:nvPr>
        </p:nvSpPr>
        <p:spPr/>
        <p:txBody>
          <a:bodyPr/>
          <a:lstStyle/>
          <a:p>
            <a:fld id="{92799E03-454D-4577-83C9-BB06FA9BD0A1}" type="slidenum">
              <a:rPr lang="en-US" smtClean="0"/>
              <a:t>9</a:t>
            </a:fld>
            <a:endParaRPr lang="en-US" dirty="0"/>
          </a:p>
        </p:txBody>
      </p:sp>
      <p:pic>
        <p:nvPicPr>
          <p:cNvPr id="4" name="Picture 3">
            <a:extLst>
              <a:ext uri="{FF2B5EF4-FFF2-40B4-BE49-F238E27FC236}">
                <a16:creationId xmlns:a16="http://schemas.microsoft.com/office/drawing/2014/main" id="{A60FFC1F-05E4-CF6A-731D-EFE4986C747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88020" y="6228857"/>
            <a:ext cx="1601107" cy="574713"/>
          </a:xfrm>
          <a:prstGeom prst="rect">
            <a:avLst/>
          </a:prstGeom>
        </p:spPr>
      </p:pic>
      <p:sp>
        <p:nvSpPr>
          <p:cNvPr id="9" name="TextBox 8">
            <a:extLst>
              <a:ext uri="{FF2B5EF4-FFF2-40B4-BE49-F238E27FC236}">
                <a16:creationId xmlns:a16="http://schemas.microsoft.com/office/drawing/2014/main" id="{FA363242-206D-3627-3764-6FE48873B1C4}"/>
              </a:ext>
            </a:extLst>
          </p:cNvPr>
          <p:cNvSpPr txBox="1"/>
          <p:nvPr/>
        </p:nvSpPr>
        <p:spPr>
          <a:xfrm>
            <a:off x="508907" y="748952"/>
            <a:ext cx="11310258" cy="5955476"/>
          </a:xfrm>
          <a:prstGeom prst="rect">
            <a:avLst/>
          </a:prstGeom>
          <a:noFill/>
        </p:spPr>
        <p:txBody>
          <a:bodyPr wrap="square">
            <a:spAutoFit/>
          </a:bodyPr>
          <a:lstStyle/>
          <a:p>
            <a:pPr marL="285750" indent="-285750">
              <a:buFont typeface="Arial" panose="020B0604020202020204" pitchFamily="34" charset="0"/>
              <a:buChar char="•"/>
            </a:pPr>
            <a:r>
              <a:rPr lang="en-US" sz="2000" dirty="0">
                <a:highlight>
                  <a:srgbClr val="FFFFFF"/>
                </a:highlight>
              </a:rPr>
              <a:t>WHO </a:t>
            </a:r>
            <a:r>
              <a:rPr lang="en-US" sz="2000" dirty="0">
                <a:solidFill>
                  <a:srgbClr val="3C4245"/>
                </a:solidFill>
                <a:highlight>
                  <a:srgbClr val="FFFFFF"/>
                </a:highlight>
                <a:cs typeface="Calibri" panose="020F0502020204030204" pitchFamily="34" charset="0"/>
              </a:rPr>
              <a:t>estimates that </a:t>
            </a:r>
            <a:r>
              <a:rPr lang="en-US" sz="2000" dirty="0">
                <a:solidFill>
                  <a:srgbClr val="FF0000"/>
                </a:solidFill>
                <a:highlight>
                  <a:srgbClr val="FFFFFF"/>
                </a:highlight>
                <a:cs typeface="Calibri" panose="020F0502020204030204" pitchFamily="34" charset="0"/>
              </a:rPr>
              <a:t>140 million people </a:t>
            </a:r>
            <a:r>
              <a:rPr lang="en-US" sz="2000" dirty="0">
                <a:solidFill>
                  <a:srgbClr val="3C4245"/>
                </a:solidFill>
                <a:highlight>
                  <a:srgbClr val="FFFFFF"/>
                </a:highlight>
                <a:cs typeface="Calibri" panose="020F0502020204030204" pitchFamily="34" charset="0"/>
              </a:rPr>
              <a:t>in at least </a:t>
            </a:r>
            <a:r>
              <a:rPr lang="en-US" sz="2000" dirty="0">
                <a:solidFill>
                  <a:srgbClr val="FF0000"/>
                </a:solidFill>
                <a:highlight>
                  <a:srgbClr val="FFFFFF"/>
                </a:highlight>
                <a:cs typeface="Calibri" panose="020F0502020204030204" pitchFamily="34" charset="0"/>
              </a:rPr>
              <a:t>70 countries </a:t>
            </a:r>
            <a:r>
              <a:rPr lang="en-US" sz="2000" dirty="0">
                <a:solidFill>
                  <a:srgbClr val="3C4245"/>
                </a:solidFill>
                <a:highlight>
                  <a:srgbClr val="FFFFFF"/>
                </a:highlight>
                <a:cs typeface="Calibri" panose="020F0502020204030204" pitchFamily="34" charset="0"/>
              </a:rPr>
              <a:t>have been drinking water containing arsenic at levels above</a:t>
            </a:r>
            <a:r>
              <a:rPr lang="en-US" sz="2000" dirty="0">
                <a:highlight>
                  <a:srgbClr val="FFFFFF"/>
                </a:highlight>
              </a:rPr>
              <a:t> 10 µg/L, or 10 ppb as established by WHO.</a:t>
            </a:r>
            <a:r>
              <a:rPr lang="en-US" sz="2000" dirty="0">
                <a:solidFill>
                  <a:srgbClr val="3C4245"/>
                </a:solidFill>
                <a:highlight>
                  <a:srgbClr val="FFFFFF"/>
                </a:highlight>
                <a:cs typeface="Calibri" panose="020F0502020204030204" pitchFamily="34" charset="0"/>
              </a:rPr>
              <a:t> This is consistent with the statistical modelling suggesting </a:t>
            </a:r>
            <a:r>
              <a:rPr lang="en-US" sz="2000" dirty="0">
                <a:solidFill>
                  <a:srgbClr val="FF0000"/>
                </a:solidFill>
                <a:highlight>
                  <a:srgbClr val="FFFFFF"/>
                </a:highlight>
                <a:cs typeface="Calibri" panose="020F0502020204030204" pitchFamily="34" charset="0"/>
              </a:rPr>
              <a:t>between 94 and 220 million people </a:t>
            </a:r>
            <a:r>
              <a:rPr lang="en-US" sz="2000" dirty="0">
                <a:solidFill>
                  <a:srgbClr val="3C4245"/>
                </a:solidFill>
                <a:highlight>
                  <a:srgbClr val="FFFFFF"/>
                </a:highlight>
                <a:cs typeface="Calibri" panose="020F0502020204030204" pitchFamily="34" charset="0"/>
              </a:rPr>
              <a:t>are at risk of exposure to elevated groundwater arsenic concentration.</a:t>
            </a:r>
          </a:p>
          <a:p>
            <a:pPr marL="285750" indent="-285750">
              <a:buFont typeface="Arial" panose="020B0604020202020204" pitchFamily="34" charset="0"/>
              <a:buChar char="•"/>
            </a:pPr>
            <a:endParaRPr lang="en-US" sz="2000" dirty="0">
              <a:solidFill>
                <a:srgbClr val="3C4245"/>
              </a:solidFill>
              <a:highlight>
                <a:srgbClr val="FFFFFF"/>
              </a:highlight>
              <a:cs typeface="Calibri" panose="020F0502020204030204" pitchFamily="34" charset="0"/>
            </a:endParaRPr>
          </a:p>
          <a:p>
            <a:pPr marL="285750" indent="-285750">
              <a:buFont typeface="Arial" panose="020B0604020202020204" pitchFamily="34" charset="0"/>
              <a:buChar char="•"/>
            </a:pPr>
            <a:r>
              <a:rPr lang="en-US" sz="2000" dirty="0">
                <a:solidFill>
                  <a:srgbClr val="3C4245"/>
                </a:solidFill>
                <a:highlight>
                  <a:srgbClr val="FFFFFF"/>
                </a:highlight>
                <a:cs typeface="Calibri" panose="020F0502020204030204" pitchFamily="34" charset="0"/>
              </a:rPr>
              <a:t>Arsenic is highly toxic in its inorganic form.</a:t>
            </a:r>
          </a:p>
          <a:p>
            <a:pPr marL="285750" indent="-285750">
              <a:buFont typeface="Arial" panose="020B0604020202020204" pitchFamily="34" charset="0"/>
              <a:buChar char="•"/>
            </a:pPr>
            <a:endParaRPr lang="en-US" sz="2000" dirty="0">
              <a:solidFill>
                <a:srgbClr val="3C4245"/>
              </a:solidFill>
              <a:highlight>
                <a:srgbClr val="FFFFFF"/>
              </a:highlight>
              <a:cs typeface="Calibri" panose="020F0502020204030204" pitchFamily="34" charset="0"/>
            </a:endParaRPr>
          </a:p>
          <a:p>
            <a:pPr marL="285750" indent="-285750">
              <a:buFont typeface="Arial" panose="020B0604020202020204" pitchFamily="34" charset="0"/>
              <a:buChar char="•"/>
            </a:pPr>
            <a:r>
              <a:rPr lang="en-US" sz="2000" dirty="0">
                <a:solidFill>
                  <a:srgbClr val="3C4245"/>
                </a:solidFill>
                <a:highlight>
                  <a:srgbClr val="FFFFFF"/>
                </a:highlight>
                <a:cs typeface="Calibri" panose="020F0502020204030204" pitchFamily="34" charset="0"/>
              </a:rPr>
              <a:t>Contaminated water used for drinking, food preparation and irrigation of food crops poses the greatest threat to public health from arsenic.</a:t>
            </a:r>
          </a:p>
          <a:p>
            <a:pPr marL="285750" indent="-285750">
              <a:buFont typeface="Arial" panose="020B0604020202020204" pitchFamily="34" charset="0"/>
              <a:buChar char="•"/>
            </a:pPr>
            <a:endParaRPr lang="en-US" sz="2000" dirty="0">
              <a:solidFill>
                <a:srgbClr val="3C4245"/>
              </a:solidFill>
              <a:highlight>
                <a:srgbClr val="FFFFFF"/>
              </a:highlight>
              <a:cs typeface="Calibri" panose="020F0502020204030204" pitchFamily="34" charset="0"/>
            </a:endParaRPr>
          </a:p>
          <a:p>
            <a:pPr marL="285750" indent="-285750">
              <a:buFont typeface="Arial" panose="020B0604020202020204" pitchFamily="34" charset="0"/>
              <a:buChar char="•"/>
            </a:pPr>
            <a:r>
              <a:rPr lang="en-US" sz="2000" dirty="0">
                <a:solidFill>
                  <a:srgbClr val="3C4245"/>
                </a:solidFill>
                <a:highlight>
                  <a:srgbClr val="FFFFFF"/>
                </a:highlight>
                <a:cs typeface="Calibri" panose="020F0502020204030204" pitchFamily="34" charset="0"/>
              </a:rPr>
              <a:t>Long-term exposure to arsenic from drinking-water and food can cause cancer and skin lesions. It has also been associated with cardiovascular disease and diabetes. In utero and early childhood exposure has been linked to negative impacts on cognitive development and increased deaths in young adults.</a:t>
            </a:r>
          </a:p>
          <a:p>
            <a:pPr marL="285750" indent="-285750">
              <a:buFont typeface="Arial" panose="020B0604020202020204" pitchFamily="34" charset="0"/>
              <a:buChar char="•"/>
            </a:pPr>
            <a:endParaRPr lang="en-US" sz="2000" dirty="0">
              <a:solidFill>
                <a:srgbClr val="3C4245"/>
              </a:solidFill>
              <a:highlight>
                <a:srgbClr val="FFFFFF"/>
              </a:highlight>
              <a:cs typeface="Calibri" panose="020F0502020204030204" pitchFamily="34" charset="0"/>
            </a:endParaRPr>
          </a:p>
          <a:p>
            <a:pPr marL="285750" indent="-285750">
              <a:buFont typeface="Arial" panose="020B0604020202020204" pitchFamily="34" charset="0"/>
              <a:buChar char="•"/>
            </a:pPr>
            <a:r>
              <a:rPr lang="en-US" sz="2000" dirty="0">
                <a:solidFill>
                  <a:srgbClr val="3C4245"/>
                </a:solidFill>
                <a:highlight>
                  <a:srgbClr val="FFFFFF"/>
                </a:highlight>
                <a:cs typeface="Calibri" panose="020F0502020204030204" pitchFamily="34" charset="0"/>
              </a:rPr>
              <a:t>The most important action in affected communities is the prevention of further exposure to arsenic by </a:t>
            </a:r>
            <a:r>
              <a:rPr lang="en-US" sz="2000" dirty="0">
                <a:solidFill>
                  <a:srgbClr val="FF0000"/>
                </a:solidFill>
                <a:highlight>
                  <a:srgbClr val="FFFFFF"/>
                </a:highlight>
                <a:cs typeface="Calibri" panose="020F0502020204030204" pitchFamily="34" charset="0"/>
              </a:rPr>
              <a:t>provision of a safe water supply.</a:t>
            </a:r>
            <a:br>
              <a:rPr lang="en-US" dirty="0">
                <a:solidFill>
                  <a:srgbClr val="FF0000"/>
                </a:solidFill>
                <a:highlight>
                  <a:srgbClr val="FFFFFF"/>
                </a:highlight>
                <a:cs typeface="Calibri" panose="020F0502020204030204" pitchFamily="34" charset="0"/>
              </a:rPr>
            </a:br>
            <a:br>
              <a:rPr lang="en-US" dirty="0">
                <a:solidFill>
                  <a:srgbClr val="FF0000"/>
                </a:solidFill>
                <a:highlight>
                  <a:srgbClr val="FFFFFF"/>
                </a:highlight>
                <a:cs typeface="Calibri" panose="020F0502020204030204" pitchFamily="34" charset="0"/>
              </a:rPr>
            </a:br>
            <a:r>
              <a:rPr lang="en-US" sz="1100" b="1" dirty="0">
                <a:highlight>
                  <a:srgbClr val="FFFFFF"/>
                </a:highlight>
                <a:cs typeface="Calibri" panose="020F0502020204030204" pitchFamily="34" charset="0"/>
              </a:rPr>
              <a:t>World Health Organization</a:t>
            </a:r>
            <a:r>
              <a:rPr lang="en-US" sz="1100" dirty="0">
                <a:highlight>
                  <a:srgbClr val="FFFFFF"/>
                </a:highlight>
                <a:cs typeface="Calibri" panose="020F0502020204030204" pitchFamily="34" charset="0"/>
              </a:rPr>
              <a:t> </a:t>
            </a:r>
            <a:r>
              <a:rPr lang="en-US" sz="1100" b="1" dirty="0">
                <a:highlight>
                  <a:srgbClr val="FFFFFF"/>
                </a:highlight>
                <a:cs typeface="Calibri" panose="020F0502020204030204" pitchFamily="34" charset="0"/>
              </a:rPr>
              <a:t>(2022/12/07).</a:t>
            </a:r>
            <a:r>
              <a:rPr lang="en-US" sz="1100" dirty="0">
                <a:highlight>
                  <a:srgbClr val="FFFFFF"/>
                </a:highlight>
                <a:cs typeface="Calibri" panose="020F0502020204030204" pitchFamily="34" charset="0"/>
              </a:rPr>
              <a:t> Arsenic. World Health Organization. </a:t>
            </a:r>
            <a:r>
              <a:rPr lang="en-HK" sz="1100" dirty="0"/>
              <a:t>https://www.who.int/news-room/fact-sheets/detail/arsenic</a:t>
            </a:r>
            <a:br>
              <a:rPr lang="en-US" sz="1600" b="1" dirty="0">
                <a:solidFill>
                  <a:schemeClr val="bg1"/>
                </a:solidFill>
                <a:highlight>
                  <a:srgbClr val="156082"/>
                </a:highlight>
                <a:latin typeface="Noto Sans" panose="020B0502040504020204" pitchFamily="34" charset="0"/>
              </a:rPr>
            </a:br>
            <a:endParaRPr lang="en-US" sz="1600" b="1" dirty="0">
              <a:solidFill>
                <a:schemeClr val="bg1"/>
              </a:solidFill>
              <a:highlight>
                <a:srgbClr val="156082"/>
              </a:highlight>
              <a:latin typeface="Noto Sans" panose="020B0502040504020204" pitchFamily="34" charset="0"/>
            </a:endParaRPr>
          </a:p>
          <a:p>
            <a:pPr lvl="0" eaLnBrk="0" fontAlgn="base" hangingPunct="0">
              <a:spcBef>
                <a:spcPct val="0"/>
              </a:spcBef>
              <a:spcAft>
                <a:spcPct val="0"/>
              </a:spcAft>
            </a:pPr>
            <a:endParaRPr kumimoji="0" lang="en-US" altLang="en-US" sz="1600" b="0" i="1"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895105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5500</TotalTime>
  <Words>5652</Words>
  <Application>Microsoft Office PowerPoint</Application>
  <PresentationFormat>Widescreen</PresentationFormat>
  <Paragraphs>457</Paragraphs>
  <Slides>42</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42</vt:i4>
      </vt:variant>
    </vt:vector>
  </HeadingPairs>
  <TitlesOfParts>
    <vt:vector size="57" baseType="lpstr">
      <vt:lpstr>Microsoft YaHei</vt:lpstr>
      <vt:lpstr>Aptos</vt:lpstr>
      <vt:lpstr>Arial</vt:lpstr>
      <vt:lpstr>Avenir LT 35 Light</vt:lpstr>
      <vt:lpstr>Britannic Bold</vt:lpstr>
      <vt:lpstr>Calibri</vt:lpstr>
      <vt:lpstr>Calibri </vt:lpstr>
      <vt:lpstr>Calibri Body</vt:lpstr>
      <vt:lpstr>Calibri Light</vt:lpstr>
      <vt:lpstr>Montserrat</vt:lpstr>
      <vt:lpstr>Montserrat Light</vt:lpstr>
      <vt:lpstr>Noto Sans</vt:lpstr>
      <vt:lpstr>Times New Roman</vt:lpstr>
      <vt:lpstr>Wingdings</vt:lpstr>
      <vt:lpstr>Office Theme</vt:lpstr>
      <vt:lpstr>PowerPoint Presentation</vt:lpstr>
      <vt:lpstr>The Global Threat of Arsenic in Groundwater</vt:lpstr>
      <vt:lpstr>Presentation at Central Auckland Rotary Club on behalf of Birkenhead Rotary Club to appeal for donation to help eliminating rheumatic fever and chronic rheumatic heart disease in the Pacific Island countries. 21 Aug 2021</vt:lpstr>
      <vt:lpstr>Birkenhead Rotary Presentation to local community: Prostate Cancer Update – with Prostate Cancer Foundation (PCF) of New Zealand and Mercy Radiology on 27 Jul 2022 – Theragnostics (^177Lu-PSMA-617) for late stage Prostate Cancer.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Modular Arsenic Removal Plant for  Bangladesh 2nd phase pilot field testing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Pinto</dc:creator>
  <cp:lastModifiedBy>Michael Brown</cp:lastModifiedBy>
  <cp:revision>77</cp:revision>
  <cp:lastPrinted>2024-12-13T00:59:22Z</cp:lastPrinted>
  <dcterms:created xsi:type="dcterms:W3CDTF">2019-06-20T01:59:57Z</dcterms:created>
  <dcterms:modified xsi:type="dcterms:W3CDTF">2026-06-02T17:22:57Z</dcterms:modified>
</cp:coreProperties>
</file>