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56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F0FC35-9B5B-4404-97D3-666BA4CB8AA1}" v="2" dt="2026-06-02T17:23:25.3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102" y="558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rown" userId="6f8c0f671a65111d" providerId="LiveId" clId="{24CAB11B-C7E4-45DD-A7CA-402E6ED87237}"/>
    <pc:docChg chg="addSld modSld sldOrd">
      <pc:chgData name="Michael Brown" userId="6f8c0f671a65111d" providerId="LiveId" clId="{24CAB11B-C7E4-45DD-A7CA-402E6ED87237}" dt="2026-06-02T17:23:27.222" v="2"/>
      <pc:docMkLst>
        <pc:docMk/>
      </pc:docMkLst>
      <pc:sldChg chg="add ord">
        <pc:chgData name="Michael Brown" userId="6f8c0f671a65111d" providerId="LiveId" clId="{24CAB11B-C7E4-45DD-A7CA-402E6ED87237}" dt="2026-06-02T17:23:27.222" v="2"/>
        <pc:sldMkLst>
          <pc:docMk/>
          <pc:sldMk cId="1756250799" sldId="26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CACC2-AE57-4337-A116-93A5B2C999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7042E8-3B03-434D-910C-35F2EB22C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7A003-8523-426D-8FCC-059F2659E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5A1B6-B017-4E0D-8F73-092F9B738083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D26660-9612-4689-84B5-29E94CC07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BCAB09-6E62-422E-B0E0-EEA49B067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57378-649B-4217-B671-A9075AF39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985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563EA-610B-46C0-AA28-2227E8D0D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AA20A4-5144-49C7-83DE-E38B7DC828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E6BA8E-2CD5-4983-B300-3446290B9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5A1B6-B017-4E0D-8F73-092F9B738083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15EA89-49E1-4D20-BFD0-73FCCE22E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FDFBC0-6D26-4818-97BE-F89ADDBBB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57378-649B-4217-B671-A9075AF39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49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AF119D-9F6C-4A72-A8EF-77A2BCEC21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865F6C-2C75-4CAF-83C3-1BF17E1263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CB81E3-5701-4A67-A4B4-12A0D02F2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5A1B6-B017-4E0D-8F73-092F9B738083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B01861-689A-4D38-A7DE-A9B853BB0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1F214C-57EE-4354-B9A2-88ECEFEEF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57378-649B-4217-B671-A9075AF39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383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5AD87-BC1C-4E8B-B975-4C74366D0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056336-969A-46EF-9F1F-B241BE000F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E847A7-EBB8-4C05-ACD3-274C111EB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5A1B6-B017-4E0D-8F73-092F9B738083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82612-EB91-4127-82DC-2648D415C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A79F1F-5104-40A9-8466-DDB53A5F3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57378-649B-4217-B671-A9075AF39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773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1FE48-1A40-49FB-88F9-47A501249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984713-D6C9-4285-81FE-BFE8669D94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F2986A-2109-4BE6-A9AA-3FDC02B5B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5A1B6-B017-4E0D-8F73-092F9B738083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AD019E-61C2-4AF7-B072-D98E594D3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B1090A-A9EA-4102-8AA6-B0B014357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57378-649B-4217-B671-A9075AF39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62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CE80D-1F0C-4D1F-891D-F4DB9DA3B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847211-4BCB-4342-99C5-1A0ED09B7F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EAE597-E109-4133-9930-15F9F13BA3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21BB56-4560-41FD-B560-B30D9EBF9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5A1B6-B017-4E0D-8F73-092F9B738083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1D5F9B-15DD-4A02-A3E1-166598E3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520018-F6F8-4363-A798-2A7DE6B26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57378-649B-4217-B671-A9075AF39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052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30532-FBCD-468F-9C02-82589C0BA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3BA9CE-0B3B-4E66-865C-BAE02CD2A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CB6566-BD02-425D-B9D5-6B05004B42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8B02B3-7FDD-4288-AABC-A3E24AC8D2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4EF892-450A-43FE-8C03-20DA8B94B2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DC1E42-2CF3-45BA-B042-96C93E948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5A1B6-B017-4E0D-8F73-092F9B738083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2155D4-98D9-44F8-B96E-DAAB80B5F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1948FD-3CB4-4953-8EE6-D8379E576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57378-649B-4217-B671-A9075AF39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412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2629B-2248-45A1-B467-7F2E23E43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15EC2F-3A5C-491A-B885-6708BD9F9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5A1B6-B017-4E0D-8F73-092F9B738083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63FBBC-A687-43AB-B3DF-68DBD6912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0F4934-4830-4A12-8978-691E9FF1E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57378-649B-4217-B671-A9075AF39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856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15119C-5EDB-40E1-B172-50178A082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5A1B6-B017-4E0D-8F73-092F9B738083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A8B520-DED8-429D-A6B5-2D931BB9A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C40D97-3A5D-405A-869F-ED4E8C59C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57378-649B-4217-B671-A9075AF39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97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71C14-E06E-4F8D-8B3D-D4F8CD6A2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FDBFD-DF02-4129-91E2-6560E03B7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2D8C85-31E5-43E6-A3DA-8408E61C22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EAC4D3-3BF8-4235-B581-AEBD61E62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5A1B6-B017-4E0D-8F73-092F9B738083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DBAB51-9C10-45EA-91C6-6A1D7A1E3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6F4054-4D29-4624-825A-A86A36AC8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57378-649B-4217-B671-A9075AF39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836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1DAE4-936A-420F-8633-FD9754811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AF1A10-1935-4CE7-B6CC-D253F908A3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DA729C-2C00-4067-B73B-42D13AB535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75335C-F99A-420B-B692-E6EAB0A64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5A1B6-B017-4E0D-8F73-092F9B738083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BB7926-0F68-4EDA-91C7-E9DEA6F7B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7F19BC-2CFE-4C6D-9385-E3C36FDDC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57378-649B-4217-B671-A9075AF39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532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9A2907-B7A6-4B24-BF79-3C17D3017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069D15-F005-4FA7-A209-EA5E2BE418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8636D9-75E2-4CBD-B943-10D6DC9B9B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5A1B6-B017-4E0D-8F73-092F9B738083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70187F-EF51-4F10-A9C9-AE805215A2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43EB9-F858-4C35-8D57-D286B74F17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57378-649B-4217-B671-A9075AF39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030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D3A665-008E-A7C8-B6B1-DAC4B30DF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WASH RAG logo">
            <a:extLst>
              <a:ext uri="{FF2B5EF4-FFF2-40B4-BE49-F238E27FC236}">
                <a16:creationId xmlns:a16="http://schemas.microsoft.com/office/drawing/2014/main" id="{4B04E616-F134-3C0A-8836-4DCFEEB6E5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8203" y="382076"/>
            <a:ext cx="381000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ACE2C5DE-00E6-9E8A-3B2D-410BC6DE51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7072" y="4764956"/>
            <a:ext cx="1921131" cy="192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7AFA859-33CA-3ECC-3397-9E2CA8C74B06}"/>
              </a:ext>
            </a:extLst>
          </p:cNvPr>
          <p:cNvSpPr txBox="1"/>
          <p:nvPr/>
        </p:nvSpPr>
        <p:spPr>
          <a:xfrm>
            <a:off x="580103" y="1982252"/>
            <a:ext cx="110317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70C0"/>
                </a:solidFill>
              </a:rPr>
              <a:t>Safe Water in the Most Vulnerable Environments: Lessons from Communities at the Margins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35A6B4-06E4-9DD6-73ED-03D5ACFD563F}"/>
              </a:ext>
            </a:extLst>
          </p:cNvPr>
          <p:cNvSpPr txBox="1"/>
          <p:nvPr/>
        </p:nvSpPr>
        <p:spPr>
          <a:xfrm>
            <a:off x="580103" y="4402531"/>
            <a:ext cx="10825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C00000"/>
                </a:solidFill>
              </a:rPr>
              <a:t>Speaker: </a:t>
            </a:r>
            <a:r>
              <a:rPr lang="en-US" sz="3200" b="1" dirty="0" err="1">
                <a:solidFill>
                  <a:srgbClr val="C00000"/>
                </a:solidFill>
              </a:rPr>
              <a:t>Kaloy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Manlupig</a:t>
            </a:r>
            <a:endParaRPr lang="en-US" sz="3200" b="1" dirty="0">
              <a:solidFill>
                <a:srgbClr val="C00000"/>
              </a:solidFill>
            </a:endParaRPr>
          </a:p>
          <a:p>
            <a:pPr algn="ctr"/>
            <a:r>
              <a:rPr lang="en-US" sz="2400" dirty="0">
                <a:solidFill>
                  <a:srgbClr val="C00000"/>
                </a:solidFill>
              </a:rPr>
              <a:t>Volunteer CEO Safe Water for Every Child, Philippines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BFA90D-8873-831D-4A69-D4AC0AAD39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03" y="382076"/>
            <a:ext cx="2128761" cy="10058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3E61591-F814-3B73-1622-F8855258C0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03" y="5267876"/>
            <a:ext cx="2447925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250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4FA42-8909-465B-9170-23983EFED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-18876"/>
            <a:ext cx="8204199" cy="4775201"/>
          </a:xfrm>
        </p:spPr>
        <p:txBody>
          <a:bodyPr>
            <a:normAutofit/>
          </a:bodyPr>
          <a:lstStyle/>
          <a:p>
            <a:r>
              <a:rPr lang="en-US" dirty="0"/>
              <a:t>Our experiences in the Philippines have taught us one powerful lesson: Even the most vulnerable communities can regain hope when people choose compassion over indifference and action over silence.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82ADDC-A6C9-4FA4-92BC-94C126DFD85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30" y="4547331"/>
            <a:ext cx="7358743" cy="22816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7B4AA14-BA09-49F7-BF52-EE81ACBF98F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2287" y="4547331"/>
            <a:ext cx="4746171" cy="22816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1013C9-E408-4A67-91DF-FD37C73898D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2114" y="0"/>
            <a:ext cx="3396343" cy="4528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120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95604C80-6270-4F16-81C2-A5E7EFA76EC6}"/>
              </a:ext>
            </a:extLst>
          </p:cNvPr>
          <p:cNvSpPr txBox="1">
            <a:spLocks/>
          </p:cNvSpPr>
          <p:nvPr/>
        </p:nvSpPr>
        <p:spPr>
          <a:xfrm>
            <a:off x="59789" y="1249021"/>
            <a:ext cx="6104101" cy="3515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en-US" dirty="0"/>
            </a:br>
            <a:r>
              <a:rPr lang="en-US" b="1" dirty="0"/>
              <a:t>LESSONS FROM COMMUNITIES AT THE MARGINS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6D5746E7-68B9-4767-A76E-A571EDF93A58}"/>
              </a:ext>
            </a:extLst>
          </p:cNvPr>
          <p:cNvSpPr txBox="1">
            <a:spLocks/>
          </p:cNvSpPr>
          <p:nvPr/>
        </p:nvSpPr>
        <p:spPr>
          <a:xfrm>
            <a:off x="2825399" y="5345124"/>
            <a:ext cx="5390133" cy="114422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b="1" dirty="0"/>
              <a:t>CHARLITO “KALOY” Z. MANLUPIG</a:t>
            </a:r>
          </a:p>
          <a:p>
            <a:pPr marL="0" indent="0">
              <a:buNone/>
            </a:pPr>
            <a:r>
              <a:rPr lang="en-US" sz="3200" dirty="0"/>
              <a:t>Volunteer CEO</a:t>
            </a:r>
          </a:p>
          <a:p>
            <a:pPr marL="0" indent="0">
              <a:buNone/>
            </a:pPr>
            <a:r>
              <a:rPr lang="en-US" sz="3200" dirty="0"/>
              <a:t>Safe Water For Every Child – Philippines (SWFEC-Ph)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667DC88-C32C-4B94-8B01-D89D0D13F09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04" y="5258040"/>
            <a:ext cx="2628754" cy="939617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CB6CAB86-268B-4DF7-AFE8-AF70988AD89D}"/>
              </a:ext>
            </a:extLst>
          </p:cNvPr>
          <p:cNvGrpSpPr/>
          <p:nvPr/>
        </p:nvGrpSpPr>
        <p:grpSpPr>
          <a:xfrm>
            <a:off x="6168789" y="1315042"/>
            <a:ext cx="6047717" cy="4513958"/>
            <a:chOff x="6212083" y="1989454"/>
            <a:chExt cx="6047717" cy="451395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8016F3F-D8A4-4C1F-8001-CEE8E1751D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12083" y="2002623"/>
              <a:ext cx="2482555" cy="227395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5BEFE1C-5EE9-4ADA-9B82-491DE49795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59936" y="4375052"/>
              <a:ext cx="2386848" cy="202988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4125736-E8F6-4908-9E88-9B5DE98C0B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672598" y="2015869"/>
              <a:ext cx="2587201" cy="235918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6DAF023-46C9-4C0D-B330-414794915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640913" y="4375052"/>
              <a:ext cx="2618887" cy="212836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28A9453-8EFA-4D04-B68F-2B9AC494BA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1930" y="1989454"/>
              <a:ext cx="1291900" cy="45139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B04EAB4-5E62-496C-93ED-3AF388E6A823}"/>
              </a:ext>
            </a:extLst>
          </p:cNvPr>
          <p:cNvSpPr/>
          <p:nvPr/>
        </p:nvSpPr>
        <p:spPr>
          <a:xfrm>
            <a:off x="84405" y="368656"/>
            <a:ext cx="120587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 Rounded MT Bold" panose="020F0704030504030204" pitchFamily="34" charset="0"/>
              </a:rPr>
              <a:t>SAFE WATER IN THE MOST VULNERABLE  ENVIRONMENTS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85833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D1E6C29-D1E2-4067-8F84-85C55137826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8500" y="0"/>
            <a:ext cx="5143500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A233FB5-90BB-456D-8ABF-046A9A2C420F}"/>
              </a:ext>
            </a:extLst>
          </p:cNvPr>
          <p:cNvSpPr txBox="1"/>
          <p:nvPr/>
        </p:nvSpPr>
        <p:spPr>
          <a:xfrm>
            <a:off x="379827" y="801858"/>
            <a:ext cx="666867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Our Journey Towards the Fulfilment of Our Mission.</a:t>
            </a:r>
          </a:p>
          <a:p>
            <a:r>
              <a:rPr lang="en-US" sz="4400" b="1" dirty="0"/>
              <a:t>Safe Water For Every Child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2501784-9410-4BB0-9290-A3599A5879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175" y="3932485"/>
            <a:ext cx="5409848" cy="2131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787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3F5DB-2179-4883-9702-D517F657A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3397" y="3643156"/>
            <a:ext cx="7504532" cy="28310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In many remote communities, children drink water from rivers, streams, or shallow wells. Not because they want to. But because they have no other choice…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27B004-B093-4E82-B323-758C04DBE94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071" y="0"/>
            <a:ext cx="4194750" cy="41947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E085C66-E83A-4D2D-962A-19DFF3C3133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071" y="3948100"/>
            <a:ext cx="4194750" cy="27950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10DCAD9-7899-4C4B-99B3-AD2798B28FB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8821" y="0"/>
            <a:ext cx="4194750" cy="30231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77BA4C-A90E-4C4B-A1C0-6B7127E7EB6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0323" y="0"/>
            <a:ext cx="3711677" cy="3023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941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A2904-43DF-45EA-84AE-F19D0C948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59750"/>
            <a:ext cx="10542563" cy="1325563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Arial Rounded MT Bold" panose="020F0704030504030204" pitchFamily="34" charset="0"/>
              </a:rPr>
              <a:t>The </a:t>
            </a:r>
            <a:r>
              <a:rPr lang="en-US" sz="4000" b="1" dirty="0" err="1">
                <a:latin typeface="Arial Rounded MT Bold" panose="020F0704030504030204" pitchFamily="34" charset="0"/>
              </a:rPr>
              <a:t>Agkir</a:t>
            </a:r>
            <a:r>
              <a:rPr lang="en-US" sz="4000" b="1" dirty="0">
                <a:latin typeface="Arial Rounded MT Bold" panose="020F0704030504030204" pitchFamily="34" charset="0"/>
              </a:rPr>
              <a:t> </a:t>
            </a:r>
            <a:r>
              <a:rPr lang="en-US" sz="4000" b="1" dirty="0" err="1">
                <a:latin typeface="Arial Rounded MT Bold" panose="020F0704030504030204" pitchFamily="34" charset="0"/>
              </a:rPr>
              <a:t>Agkir</a:t>
            </a:r>
            <a:r>
              <a:rPr lang="en-US" sz="4000" b="1" dirty="0">
                <a:latin typeface="Arial Rounded MT Bold" panose="020F0704030504030204" pitchFamily="34" charset="0"/>
              </a:rPr>
              <a:t> Story: </a:t>
            </a:r>
            <a:br>
              <a:rPr lang="en-US" sz="3600" b="1" dirty="0"/>
            </a:br>
            <a:r>
              <a:rPr lang="en-US" sz="3200" b="1" dirty="0"/>
              <a:t>More than half of the public schools in the Philippines have no safe drinking water facility</a:t>
            </a:r>
            <a:endParaRPr lang="en-US" sz="3600" b="1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8B8332D-D9CB-4E2A-AB2D-60F42F952C3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596615" y="1654629"/>
            <a:ext cx="6497657" cy="4876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E81047-0EE9-4C03-B291-49675A6C9D3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179" y="1748750"/>
            <a:ext cx="3814792" cy="28602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A8DA1B8-99CD-4459-83C3-277BCC313FD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4687" y="3660939"/>
            <a:ext cx="4584676" cy="31970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00633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C7C65-F4EF-4E86-9E40-0141561B5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192" y="183432"/>
            <a:ext cx="8038514" cy="1325563"/>
          </a:xfrm>
        </p:spPr>
        <p:txBody>
          <a:bodyPr>
            <a:normAutofit fontScale="90000"/>
          </a:bodyPr>
          <a:lstStyle/>
          <a:p>
            <a:r>
              <a:rPr lang="en-US" sz="4900" b="1" dirty="0">
                <a:latin typeface="Arial Rounded MT Bold" panose="020F0704030504030204" pitchFamily="34" charset="0"/>
              </a:rPr>
              <a:t>The </a:t>
            </a:r>
            <a:r>
              <a:rPr lang="en-US" sz="4900" b="1" dirty="0" err="1">
                <a:latin typeface="Arial Rounded MT Bold" panose="020F0704030504030204" pitchFamily="34" charset="0"/>
              </a:rPr>
              <a:t>Agusan</a:t>
            </a:r>
            <a:r>
              <a:rPr lang="en-US" sz="4900" b="1" dirty="0">
                <a:latin typeface="Arial Rounded MT Bold" panose="020F0704030504030204" pitchFamily="34" charset="0"/>
              </a:rPr>
              <a:t> Marsh Story: </a:t>
            </a:r>
            <a:br>
              <a:rPr lang="en-US" b="1" dirty="0"/>
            </a:br>
            <a:r>
              <a:rPr lang="en-US" sz="4000" b="1" dirty="0"/>
              <a:t>Water is Life but it could also mean death. </a:t>
            </a:r>
            <a:br>
              <a:rPr lang="en-US" sz="4000" b="1" dirty="0"/>
            </a:br>
            <a:r>
              <a:rPr lang="en-US" sz="4000" b="1" dirty="0"/>
              <a:t>“We are drowning, but we cannot drink.”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9A9DAE-44CF-4D37-BCC5-D41E1F38F49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2135" y="203539"/>
            <a:ext cx="2725912" cy="28897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9DEC78D-7594-4BDD-A439-E18E937066D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72" y="1686769"/>
            <a:ext cx="5503712" cy="24595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7324A1-A9B1-41DC-A332-4AD69C3F4A9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3865" y="2335239"/>
            <a:ext cx="2872742" cy="39530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43F84F-95FF-4307-B800-972B35A78FD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5771" y="4317528"/>
            <a:ext cx="3532169" cy="23613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AC12FCD-FDE9-4449-83F7-8D43F5DFAB9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1867" y="3329950"/>
            <a:ext cx="3279897" cy="329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639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8003D-3979-491B-8ACC-B16B07B59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4197" y="46034"/>
            <a:ext cx="6747803" cy="1529544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Arial Rounded MT Bold" panose="020F0704030504030204" pitchFamily="34" charset="0"/>
              </a:rPr>
              <a:t>The </a:t>
            </a:r>
            <a:r>
              <a:rPr lang="en-US" b="1" dirty="0" err="1">
                <a:latin typeface="Arial Rounded MT Bold" panose="020F0704030504030204" pitchFamily="34" charset="0"/>
              </a:rPr>
              <a:t>Marawi</a:t>
            </a:r>
            <a:r>
              <a:rPr lang="en-US" b="1" dirty="0">
                <a:latin typeface="Arial Rounded MT Bold" panose="020F0704030504030204" pitchFamily="34" charset="0"/>
              </a:rPr>
              <a:t> Siege Story: </a:t>
            </a:r>
            <a:br>
              <a:rPr lang="en-US" b="1" dirty="0"/>
            </a:br>
            <a:r>
              <a:rPr lang="en-US" sz="3600" b="1" dirty="0"/>
              <a:t>Hope, Dignity and Resilience Amidst Violent Conflicts</a:t>
            </a:r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E90CCE-FEAB-4875-B7C3-1E8CDB4F055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3161" y="4057257"/>
            <a:ext cx="4426635" cy="27866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80B13FA-502B-4DA4-B5C1-9E28C5799E8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3297" y="4083147"/>
            <a:ext cx="3666980" cy="27502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8917FAB-8CBF-4F75-B38E-F969B2875C0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5444197" cy="40831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BADBBD7-53C6-4539-8230-7F4EB9FA7F6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4131" y="4083148"/>
            <a:ext cx="3666980" cy="275023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CCFBFE8-D58D-49F3-8064-DD043C2A2ED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6877" y="1526032"/>
            <a:ext cx="4752534" cy="250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3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D091D-B8AD-4607-84CB-5F7042F27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69" y="200559"/>
            <a:ext cx="10819228" cy="132556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Arial Rounded MT Bold" panose="020F0704030504030204" pitchFamily="34" charset="0"/>
              </a:rPr>
              <a:t>Our Disaster Response Story: </a:t>
            </a:r>
            <a:br>
              <a:rPr lang="en-US" b="1" dirty="0">
                <a:latin typeface="Arial Rounded MT Bold" panose="020F0704030504030204" pitchFamily="34" charset="0"/>
              </a:rPr>
            </a:br>
            <a:r>
              <a:rPr lang="en-US" sz="4000" dirty="0"/>
              <a:t>In the aftermath of these calamities, one of the first and most urgent needs is often invisible: </a:t>
            </a:r>
            <a:r>
              <a:rPr lang="en-US" sz="4000" b="1" dirty="0"/>
              <a:t>Safe Drinking water.</a:t>
            </a:r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5CC7B0-6E58-4583-8CEF-CE7F48699D5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7947" y="4233637"/>
            <a:ext cx="3621335" cy="24238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0ECE3D-C28A-44DA-95B6-D327EC6BFF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167" y="1826924"/>
            <a:ext cx="4682351" cy="21059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901D77-204A-4FB2-A96B-A040693C927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3481" y="2257103"/>
            <a:ext cx="3731532" cy="42695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F2C09DB-F13A-4147-BE5A-29F6716AF61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6367" y="1890086"/>
            <a:ext cx="2203939" cy="477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625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1E1B437-ADA0-4511-9D3C-64AD8C90F85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0701" y="1718824"/>
            <a:ext cx="3479409" cy="4639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D6D7A3-A345-4D53-B80E-1A1AFEE8D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0142" y="145146"/>
            <a:ext cx="7990449" cy="1531474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latin typeface="Arial Rounded MT Bold" panose="020F0704030504030204" pitchFamily="34" charset="0"/>
              </a:rPr>
              <a:t>Persons Deprived of Liberty </a:t>
            </a:r>
            <a:br>
              <a:rPr lang="en-US" sz="3600" b="1" dirty="0">
                <a:latin typeface="Arial Rounded MT Bold" panose="020F0704030504030204" pitchFamily="34" charset="0"/>
              </a:rPr>
            </a:br>
            <a:r>
              <a:rPr lang="en-US" sz="3600" b="1" dirty="0">
                <a:latin typeface="Arial Rounded MT Bold" panose="020F0704030504030204" pitchFamily="34" charset="0"/>
              </a:rPr>
              <a:t>Must Not Be Deprived of </a:t>
            </a:r>
            <a:br>
              <a:rPr lang="en-US" sz="3600" b="1" dirty="0">
                <a:latin typeface="Arial Rounded MT Bold" panose="020F0704030504030204" pitchFamily="34" charset="0"/>
              </a:rPr>
            </a:br>
            <a:r>
              <a:rPr lang="en-US" sz="3600" b="1" dirty="0">
                <a:latin typeface="Arial Rounded MT Bold" panose="020F0704030504030204" pitchFamily="34" charset="0"/>
              </a:rPr>
              <a:t>the Right to Safe Water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4DD831-A38D-411A-85F8-01B45002065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9108" y="1690688"/>
            <a:ext cx="2761063" cy="5008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F3398A7-76A9-4CED-B476-DB16E04CA6B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303" y="70103"/>
            <a:ext cx="3479408" cy="4635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0E8B4E1-6458-4616-AA89-5D584B69AA9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861" y="4320446"/>
            <a:ext cx="5633896" cy="24956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520774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244</Words>
  <Application>Microsoft Office PowerPoint</Application>
  <PresentationFormat>Widescreen</PresentationFormat>
  <Paragraphs>17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Arial Rounded MT Bold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The Agkir Agkir Story:  More than half of the public schools in the Philippines have no safe drinking water facility</vt:lpstr>
      <vt:lpstr>The Agusan Marsh Story:  Water is Life but it could also mean death.  “We are drowning, but we cannot drink.”</vt:lpstr>
      <vt:lpstr>The Marawi Siege Story:  Hope, Dignity and Resilience Amidst Violent Conflicts</vt:lpstr>
      <vt:lpstr>Our Disaster Response Story:  In the aftermath of these calamities, one of the first and most urgent needs is often invisible: Safe Drinking water.</vt:lpstr>
      <vt:lpstr>Persons Deprived of Liberty  Must Not Be Deprived of  the Right to Safe Water</vt:lpstr>
      <vt:lpstr>Our experiences in the Philippines have taught us one powerful lesson: Even the most vulnerable communities can regain hope when people choose compassion over indifference and action over silence.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SAFE WATER IN THE MOST VULNERABLE  ENVIRONMENTS  LESSONS FROM COMMUNITIES AT THE MARGINS</dc:title>
  <dc:creator>ASUS</dc:creator>
  <cp:lastModifiedBy>Michael Brown</cp:lastModifiedBy>
  <cp:revision>21</cp:revision>
  <dcterms:created xsi:type="dcterms:W3CDTF">2026-05-18T02:55:27Z</dcterms:created>
  <dcterms:modified xsi:type="dcterms:W3CDTF">2026-06-02T17:23:35Z</dcterms:modified>
</cp:coreProperties>
</file>