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</p:sldMasterIdLst>
  <p:notesMasterIdLst>
    <p:notesMasterId r:id="rId21"/>
  </p:notesMasterIdLst>
  <p:sldIdLst>
    <p:sldId id="267" r:id="rId6"/>
    <p:sldId id="257" r:id="rId7"/>
    <p:sldId id="271" r:id="rId8"/>
    <p:sldId id="260" r:id="rId9"/>
    <p:sldId id="259" r:id="rId10"/>
    <p:sldId id="261" r:id="rId11"/>
    <p:sldId id="262" r:id="rId12"/>
    <p:sldId id="263" r:id="rId13"/>
    <p:sldId id="266" r:id="rId14"/>
    <p:sldId id="264" r:id="rId15"/>
    <p:sldId id="258" r:id="rId16"/>
    <p:sldId id="265" r:id="rId17"/>
    <p:sldId id="270" r:id="rId18"/>
    <p:sldId id="269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84505A-A700-450A-B1E9-0E459CB66D79}" v="2" dt="2026-06-02T17:24:06.9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95" d="100"/>
          <a:sy n="95" d="100"/>
        </p:scale>
        <p:origin x="9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rown" userId="6f8c0f671a65111d" providerId="LiveId" clId="{24CAB11B-C7E4-45DD-A7CA-402E6ED87237}"/>
    <pc:docChg chg="addSld modSld sldOrd">
      <pc:chgData name="Michael Brown" userId="6f8c0f671a65111d" providerId="LiveId" clId="{24CAB11B-C7E4-45DD-A7CA-402E6ED87237}" dt="2026-06-02T17:24:08.227" v="2"/>
      <pc:docMkLst>
        <pc:docMk/>
      </pc:docMkLst>
      <pc:sldChg chg="add ord">
        <pc:chgData name="Michael Brown" userId="6f8c0f671a65111d" providerId="LiveId" clId="{24CAB11B-C7E4-45DD-A7CA-402E6ED87237}" dt="2026-06-02T17:24:08.227" v="2"/>
        <pc:sldMkLst>
          <pc:docMk/>
          <pc:sldMk cId="2137714017" sldId="267"/>
        </pc:sldMkLst>
      </pc:sldChg>
    </pc:docChg>
  </pc:docChgLst>
  <pc:docChgLst>
    <pc:chgData name="Media" userId="b4012e9e-5362-4787-becb-e55f5662544e" providerId="ADAL" clId="{DCF9CDB3-E10E-4E84-9CEB-1CA3ABCFFFF8}"/>
    <pc:docChg chg="undo custSel addSld delSld modSld">
      <pc:chgData name="Media" userId="b4012e9e-5362-4787-becb-e55f5662544e" providerId="ADAL" clId="{DCF9CDB3-E10E-4E84-9CEB-1CA3ABCFFFF8}" dt="2026-05-15T03:59:09.114" v="927" actId="20577"/>
      <pc:docMkLst>
        <pc:docMk/>
      </pc:docMkLst>
      <pc:sldChg chg="modSp mod">
        <pc:chgData name="Media" userId="b4012e9e-5362-4787-becb-e55f5662544e" providerId="ADAL" clId="{DCF9CDB3-E10E-4E84-9CEB-1CA3ABCFFFF8}" dt="2026-05-15T03:50:44.452" v="909" actId="1076"/>
        <pc:sldMkLst>
          <pc:docMk/>
          <pc:sldMk cId="754593038" sldId="260"/>
        </pc:sldMkLst>
        <pc:spChg chg="mod">
          <ac:chgData name="Media" userId="b4012e9e-5362-4787-becb-e55f5662544e" providerId="ADAL" clId="{DCF9CDB3-E10E-4E84-9CEB-1CA3ABCFFFF8}" dt="2026-05-15T03:50:44.452" v="909" actId="1076"/>
          <ac:spMkLst>
            <pc:docMk/>
            <pc:sldMk cId="754593038" sldId="260"/>
            <ac:spMk id="5" creationId="{BB5B8B75-1D45-98B1-BD54-388946DF76C3}"/>
          </ac:spMkLst>
        </pc:spChg>
      </pc:sldChg>
      <pc:sldChg chg="addSp delSp modSp mod">
        <pc:chgData name="Media" userId="b4012e9e-5362-4787-becb-e55f5662544e" providerId="ADAL" clId="{DCF9CDB3-E10E-4E84-9CEB-1CA3ABCFFFF8}" dt="2026-05-15T03:59:09.114" v="927" actId="20577"/>
        <pc:sldMkLst>
          <pc:docMk/>
          <pc:sldMk cId="1941434098" sldId="262"/>
        </pc:sldMkLst>
        <pc:spChg chg="mod">
          <ac:chgData name="Media" userId="b4012e9e-5362-4787-becb-e55f5662544e" providerId="ADAL" clId="{DCF9CDB3-E10E-4E84-9CEB-1CA3ABCFFFF8}" dt="2026-05-15T03:59:09.114" v="927" actId="20577"/>
          <ac:spMkLst>
            <pc:docMk/>
            <pc:sldMk cId="1941434098" sldId="262"/>
            <ac:spMk id="7" creationId="{81DF7736-E892-EA9F-BC38-1E2808808776}"/>
          </ac:spMkLst>
        </pc:spChg>
        <pc:picChg chg="add mod">
          <ac:chgData name="Media" userId="b4012e9e-5362-4787-becb-e55f5662544e" providerId="ADAL" clId="{DCF9CDB3-E10E-4E84-9CEB-1CA3ABCFFFF8}" dt="2026-05-15T03:57:48.593" v="914" actId="1076"/>
          <ac:picMkLst>
            <pc:docMk/>
            <pc:sldMk cId="1941434098" sldId="262"/>
            <ac:picMk id="1026" creationId="{325E6BAE-5575-D59D-11AA-406ED96FF9D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2EC1D-925C-48FB-9DD9-F58CE7A967DE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F20BA-11DB-45F2-B92D-1D53DB1DC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9392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F20BA-11DB-45F2-B92D-1D53DB1DC3A1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1690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B6946C6A-C612-45CB-A0E2-F20EB772773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FAD2C-C575-9143-E6AC-12C9F9085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6D612-3CEE-3C58-B74E-2FB63C0D2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2F3F3-F6C8-C72B-876F-47AFB37DD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C0FB1-2B21-ADA7-15FF-E661DE02D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FB7EF-4ED2-AF4D-AB8B-5830F4707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2933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181BA-7A2F-415D-BBD8-9C35A5614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C1D24B-778C-EEEA-59FC-520918267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416DE-A8FF-B0C1-FCC8-4AF7C7745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D9001-143C-1E1A-F7BC-205A5D43F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541CA-0244-5857-2825-454E2FFB2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3301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71F4E8-EC9D-D2EB-B900-48A4E2FE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8999E6-BA13-C534-B75F-343F29BB5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87894-E7E7-31AB-A2C2-0F36D726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7F4F0-7C10-34FB-0B6A-DEA56BFED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6E1DC-AC00-B340-CA62-935E737B6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2815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79B07C6-F59A-48DB-91E3-8DC15502A6A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4304601-9AEC-4E7B-AA61-C980A1D0E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A8104-4B1B-ED9C-DE4A-C35DEF2AA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F0618-83C9-5E84-6F5A-6F35F92F2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788D5-0418-4519-390D-7920AAAAE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07D22-A419-83D3-E128-00F597713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55F9D-41C1-2E76-4E4A-6C64902BB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334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17535-6EC4-4789-BA96-AD4981D6F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FE28A-808F-08F8-B20D-31DAF6903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0C1E9-9360-FDEE-49F4-D42763D1A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4BA23-89B1-7898-A02D-E87A3A8B6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FF297-6945-411A-B41D-D2B5BD836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17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58C3E-C159-5841-1E8E-26B4EF31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E9482-7429-FCA9-3997-67520DA42C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21EFD-009E-CFC6-BD2A-C9A7C09D3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8B8E2-3353-72F8-A700-7F7BAD77D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9FF1E-4276-D14E-A02F-57C2975FC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E2C20E-D4F3-52F7-E5BE-B79D03847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0116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D4E9C-2619-D4EB-0319-95D7CBA36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2FC93-2234-EA86-17F3-158A40B14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57CF27-179B-EA90-38A2-16BA3800F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710FCB-E147-B2C7-A71A-5C406697B9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809CF-D2D1-59D7-4D1D-5CFC87C70B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E578CD-DD6E-0AD9-0007-135FCD537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2B5D17-02F7-64B7-6CB7-20CD858B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A0B5C3-A2A6-342F-689E-0C9A8D667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312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79745-D906-9E77-28F0-EFF1B19B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E92992-24EE-A867-887F-DFCB57573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2AEDC-CA13-BA8F-8FB9-BCA1BCBE9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04D184-4AC3-133A-D56A-80D15692C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3598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43CEDF-5A49-9271-8CBB-4FC5ED41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C7734F-F671-49A6-6A48-1DA4277FB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0FA232-A692-7119-B355-6822EC07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670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A2DD9-E40B-610D-6C90-5913B9C8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AA69-9652-0C65-38F2-D299B32C8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B7A0FE-6A78-6B3B-A519-C4DE3A016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D656A-3388-C440-499E-6F75D9B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3ABCA-C8BA-2B90-8504-D0A7420D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E2CC40-8B62-0E1D-5BA2-1AA794A1B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1548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10BA1-3B78-8F06-F12E-CAA4039C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7ACD5-1689-DA04-F871-6B07665E33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4079F-7369-B40A-9A82-558770E2C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E28D3-EA62-9BBE-7CD4-A309EC59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85F28-0813-6299-0204-0616B914F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8D68D-E04E-E915-5E13-4ADB3585A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492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E66146-25D7-FC27-98D0-F3384CD5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05EA4-8E8C-75C1-9653-0D022F4CD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F3948-227C-E50F-E929-25034C95E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90C18A-4E54-45AB-9A01-FEBC7D777033}" type="datetimeFigureOut">
              <a:rPr lang="en-AU" smtClean="0"/>
              <a:t>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1D127-1592-2BBF-7D42-9A8A74A041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52D7-0813-582C-3B97-A70486DD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E29C1A-634D-485A-A149-345DBB509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612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B07C6-F59A-48DB-91E3-8DC15502A6A7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04601-9AEC-4E7B-AA61-C980A1D0E6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sasteraidaustralia.org.a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EF3C6-8F71-59D6-BFF0-E748C82F3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SH RAG logo">
            <a:extLst>
              <a:ext uri="{FF2B5EF4-FFF2-40B4-BE49-F238E27FC236}">
                <a16:creationId xmlns:a16="http://schemas.microsoft.com/office/drawing/2014/main" id="{8492DD0B-3269-A02D-2182-0CCFB4E65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203" y="382076"/>
            <a:ext cx="38100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DC87614-23E1-55FA-FA65-6CFF3C841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072" y="4764956"/>
            <a:ext cx="1921131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944980-D23C-9395-B69A-6D2E4462D4C7}"/>
              </a:ext>
            </a:extLst>
          </p:cNvPr>
          <p:cNvSpPr txBox="1"/>
          <p:nvPr/>
        </p:nvSpPr>
        <p:spPr>
          <a:xfrm>
            <a:off x="580103" y="2300748"/>
            <a:ext cx="11031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70C0"/>
                </a:solidFill>
              </a:rPr>
              <a:t>Seven Rotary Impact Areas with Safe Water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AF119F-99C8-E54B-7F5F-26E8883ED46F}"/>
              </a:ext>
            </a:extLst>
          </p:cNvPr>
          <p:cNvSpPr txBox="1"/>
          <p:nvPr/>
        </p:nvSpPr>
        <p:spPr>
          <a:xfrm>
            <a:off x="580103" y="4001839"/>
            <a:ext cx="10825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Speaker: </a:t>
            </a:r>
            <a:r>
              <a:rPr lang="en-US" sz="3200" b="1" dirty="0">
                <a:solidFill>
                  <a:srgbClr val="C00000"/>
                </a:solidFill>
              </a:rPr>
              <a:t>Brian Ashworth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Honorary CEO Disaster Aid Australia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7FDF3-2193-6725-0AB6-BAA7DF37F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3" y="382076"/>
            <a:ext cx="2128761" cy="10058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99F60C-9EA1-B1B2-F23C-3EE29B390A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3" y="5267876"/>
            <a:ext cx="24479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14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E4CDF6-7A78-E480-0476-9755E149B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810" y="366939"/>
            <a:ext cx="1962150" cy="1885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44B0C3-1CFC-BFFD-7C87-A7DAB9932135}"/>
              </a:ext>
            </a:extLst>
          </p:cNvPr>
          <p:cNvSpPr txBox="1"/>
          <p:nvPr/>
        </p:nvSpPr>
        <p:spPr>
          <a:xfrm>
            <a:off x="2638097" y="966952"/>
            <a:ext cx="4624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ENVIRONMENT</a:t>
            </a:r>
            <a:endParaRPr lang="en-AU" sz="2800" b="1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C24E69-29A9-7997-2ACC-7A1FAFBBEB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22" y="2356635"/>
            <a:ext cx="4054835" cy="35919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2A08FD-CB89-01D4-81E2-8A30934ED307}"/>
              </a:ext>
            </a:extLst>
          </p:cNvPr>
          <p:cNvSpPr txBox="1"/>
          <p:nvPr/>
        </p:nvSpPr>
        <p:spPr>
          <a:xfrm>
            <a:off x="5462721" y="2336730"/>
            <a:ext cx="59508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AT LEAST 50 TONS LESS CO</a:t>
            </a:r>
            <a:r>
              <a:rPr lang="en-US" dirty="0"/>
              <a:t>2</a:t>
            </a:r>
            <a:r>
              <a:rPr lang="en-US" sz="2800" dirty="0"/>
              <a:t> DUE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LESS PLASTIC BOTTLES.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LESS WOOD USED TO BOIL WATER.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/>
              <a:t>LESS PLASTIC WASTE</a:t>
            </a:r>
          </a:p>
          <a:p>
            <a:endParaRPr lang="en-US" sz="2800" dirty="0"/>
          </a:p>
          <a:p>
            <a:r>
              <a:rPr lang="en-US" sz="2800" dirty="0"/>
              <a:t>LESS DEFORESTATION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970591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3A0B87-4BC2-5ADD-2CBF-8D1089767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40" y="487589"/>
            <a:ext cx="1962150" cy="1847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88A5DD-E249-1141-1131-223E720BCA04}"/>
              </a:ext>
            </a:extLst>
          </p:cNvPr>
          <p:cNvSpPr txBox="1"/>
          <p:nvPr/>
        </p:nvSpPr>
        <p:spPr>
          <a:xfrm>
            <a:off x="3005959" y="1208690"/>
            <a:ext cx="7893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PEACEBUILDING AND CONFLICT PREVENTION</a:t>
            </a:r>
            <a:endParaRPr lang="en-AU" sz="28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EF701D-468E-E7B5-DC5C-E7A6F9A226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1965" y="2741132"/>
            <a:ext cx="4661465" cy="3520596"/>
          </a:xfrm>
          <a:prstGeom prst="rect">
            <a:avLst/>
          </a:prstGeom>
        </p:spPr>
      </p:pic>
      <p:pic>
        <p:nvPicPr>
          <p:cNvPr id="7" name="Picture 6" descr="A picture containing outdoor, building, place of worship, mosque&#10;&#10;Description automatically generated">
            <a:extLst>
              <a:ext uri="{FF2B5EF4-FFF2-40B4-BE49-F238E27FC236}">
                <a16:creationId xmlns:a16="http://schemas.microsoft.com/office/drawing/2014/main" id="{E8C8E4FC-A305-53B3-3947-5376D2FDEB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8796" y="2741132"/>
            <a:ext cx="2877410" cy="35205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3CDD53-E9D8-31D5-BCC0-BB6FCA9836C5}"/>
              </a:ext>
            </a:extLst>
          </p:cNvPr>
          <p:cNvSpPr txBox="1"/>
          <p:nvPr/>
        </p:nvSpPr>
        <p:spPr>
          <a:xfrm>
            <a:off x="2423886" y="2335439"/>
            <a:ext cx="8302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MARAWI 2018				MARAWI 2022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951318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F13593-91B9-D9ED-392C-FD149FAA9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342" y="1661692"/>
            <a:ext cx="4897082" cy="43566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50EFFB-54BE-B9CE-09F0-062B31C8D05C}"/>
              </a:ext>
            </a:extLst>
          </p:cNvPr>
          <p:cNvSpPr txBox="1"/>
          <p:nvPr/>
        </p:nvSpPr>
        <p:spPr>
          <a:xfrm>
            <a:off x="2583457" y="3361942"/>
            <a:ext cx="4306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ONE PROJECT</a:t>
            </a:r>
            <a:endParaRPr lang="en-AU" sz="4400" b="1" dirty="0"/>
          </a:p>
        </p:txBody>
      </p:sp>
      <p:pic>
        <p:nvPicPr>
          <p:cNvPr id="5" name="Picture 4" descr="A blue sign with white text and a drop of water&#10;&#10;Description automatically generated">
            <a:extLst>
              <a:ext uri="{FF2B5EF4-FFF2-40B4-BE49-F238E27FC236}">
                <a16:creationId xmlns:a16="http://schemas.microsoft.com/office/drawing/2014/main" id="{9166C04C-F5A5-CC4B-389A-0345C0265D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591" y="221144"/>
            <a:ext cx="4411733" cy="214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3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4B709-D501-47A7-0825-7BA634013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8838" y="790833"/>
            <a:ext cx="5181600" cy="5699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FUTURE</a:t>
            </a:r>
          </a:p>
          <a:p>
            <a:pPr marL="0" indent="0" algn="ctr">
              <a:buNone/>
            </a:pP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SmartAid UltraFilter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0.04micron Particle Removal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10,000 </a:t>
            </a:r>
            <a:r>
              <a:rPr 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Litres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/Day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Power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Treatment Chemicals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Simple Cleaning procedure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x Filter Pressure Backwash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Rugged</a:t>
            </a:r>
          </a:p>
          <a:p>
            <a:pPr lvl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Repairable In Country</a:t>
            </a:r>
            <a:endParaRPr lang="en-A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59287C-1CDB-41E2-D7FC-D1EE3165C9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012" y="340894"/>
            <a:ext cx="3805880" cy="619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78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A6272-21D4-F886-FDBA-8D094D71E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FOR PARTNERS</a:t>
            </a:r>
            <a:endParaRPr lang="en-A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3C1C7-6E6A-B16D-E791-8C4DA2455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PROJECTS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Helping in; Philippines, Timor Leste, Bhutan, Cambodia, Myanmar, Vanuatu.</a:t>
            </a:r>
          </a:p>
          <a:p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AU$6,000 (US$4,000) to sponsor a Community or School.</a:t>
            </a:r>
          </a:p>
          <a:p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Less than AU$1 (US$0.6) per person per year.</a:t>
            </a:r>
            <a:endParaRPr lang="en-A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EE221-6106-95F3-78D2-597BACD09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9"/>
            <a:ext cx="5181600" cy="44862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HELPING YOU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 Safe Water to your Sanitation Project, Hospital Project, School, Community.</a:t>
            </a:r>
          </a:p>
          <a:p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can Supply a SmartAid UltraFilter for Au$1,800 (US$1,200) plus freight.</a:t>
            </a:r>
          </a:p>
          <a:p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 and support can be arranged.</a:t>
            </a:r>
            <a:endParaRPr lang="en-A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186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latin typeface="Aptos" panose="020B0004020202020204" pitchFamily="34" charset="0"/>
              </a:rPr>
              <a:t>FURTHER INFORMATION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5715753" y="2716566"/>
            <a:ext cx="5921828" cy="2254576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400" dirty="0">
                <a:latin typeface="Aptos" panose="020B0004020202020204" pitchFamily="34" charset="0"/>
              </a:rPr>
              <a:t>www.facebook.com/disasteraidaustralia/</a:t>
            </a:r>
          </a:p>
          <a:p>
            <a:r>
              <a:rPr lang="en-US" sz="2400" dirty="0">
                <a:latin typeface="Aptos" panose="020B0004020202020204" pitchFamily="34" charset="0"/>
                <a:hlinkClick r:id="rId3"/>
              </a:rPr>
              <a:t>www.disasteraidaustralia.org.au</a:t>
            </a:r>
            <a:endParaRPr lang="en-US" sz="2400" dirty="0">
              <a:latin typeface="Aptos" panose="020B0004020202020204" pitchFamily="34" charset="0"/>
            </a:endParaRPr>
          </a:p>
          <a:p>
            <a:r>
              <a:rPr lang="en-US" sz="2400" dirty="0">
                <a:latin typeface="Aptos" panose="020B0004020202020204" pitchFamily="34" charset="0"/>
              </a:rPr>
              <a:t>YouTube - Disaster Aid Australia Channel</a:t>
            </a:r>
          </a:p>
          <a:p>
            <a:r>
              <a:rPr lang="en-US" sz="2400" dirty="0">
                <a:latin typeface="Aptos" panose="020B0004020202020204" pitchFamily="34" charset="0"/>
              </a:rPr>
              <a:t>admin@disasteraidaustralia.org.au</a:t>
            </a:r>
          </a:p>
          <a:p>
            <a:pPr marL="0" indent="0">
              <a:buNone/>
            </a:pPr>
            <a:endParaRPr lang="en-US" sz="6000" b="1" dirty="0">
              <a:latin typeface="Aptos" panose="020B0004020202020204" pitchFamily="34" charset="0"/>
            </a:endParaRPr>
          </a:p>
        </p:txBody>
      </p:sp>
      <p:pic>
        <p:nvPicPr>
          <p:cNvPr id="4" name="Google Shape;304;p42">
            <a:extLst>
              <a:ext uri="{FF2B5EF4-FFF2-40B4-BE49-F238E27FC236}">
                <a16:creationId xmlns:a16="http://schemas.microsoft.com/office/drawing/2014/main" id="{1D331246-541B-836D-8D36-B1FFFD3CE85C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623800"/>
            <a:ext cx="4877553" cy="4440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830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573D5A-945F-0A94-6EBC-FB1E11B0A1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595" y="1018923"/>
            <a:ext cx="4884319" cy="4764995"/>
          </a:xfrm>
          <a:prstGeom prst="rect">
            <a:avLst/>
          </a:prstGeom>
        </p:spPr>
      </p:pic>
      <p:pic>
        <p:nvPicPr>
          <p:cNvPr id="5" name="Picture 4" descr="A blue sign with white text and a drop of water&#10;&#10;Description automatically generated">
            <a:extLst>
              <a:ext uri="{FF2B5EF4-FFF2-40B4-BE49-F238E27FC236}">
                <a16:creationId xmlns:a16="http://schemas.microsoft.com/office/drawing/2014/main" id="{81A2A27A-FCA1-2E8A-841E-F796F517FC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743" y="2272390"/>
            <a:ext cx="4986152" cy="2423177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A21F90B3-331F-48DE-812A-FA18EDA23B9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942" y="5534139"/>
            <a:ext cx="3036461" cy="1051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503D4A-CA56-D180-F7FD-A4BC5B4A5857}"/>
              </a:ext>
            </a:extLst>
          </p:cNvPr>
          <p:cNvSpPr txBox="1"/>
          <p:nvPr/>
        </p:nvSpPr>
        <p:spPr>
          <a:xfrm>
            <a:off x="5931243" y="2801255"/>
            <a:ext cx="724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&amp;</a:t>
            </a:r>
            <a:endParaRPr lang="en-AU" sz="7200" b="1" dirty="0"/>
          </a:p>
        </p:txBody>
      </p:sp>
    </p:spTree>
    <p:extLst>
      <p:ext uri="{BB962C8B-B14F-4D97-AF65-F5344CB8AC3E}">
        <p14:creationId xmlns:p14="http://schemas.microsoft.com/office/powerpoint/2010/main" val="240856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C581489-7A8F-3123-BB28-CBD23141B5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6295" y="3981659"/>
            <a:ext cx="5547841" cy="24233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0D7422-1C92-416E-19FF-E562D7E53ED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63" y="742742"/>
            <a:ext cx="5371284" cy="18604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5E48D8-12D3-98AF-4AA9-8E745114D04C}"/>
              </a:ext>
            </a:extLst>
          </p:cNvPr>
          <p:cNvSpPr txBox="1"/>
          <p:nvPr/>
        </p:nvSpPr>
        <p:spPr>
          <a:xfrm>
            <a:off x="3056238" y="3273773"/>
            <a:ext cx="4275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IS A PROJECT OF</a:t>
            </a:r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555355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1B6984-92F0-3325-EA5B-EE47109D5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89" y="443819"/>
            <a:ext cx="1771650" cy="18192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B78823-C2F1-2EBF-FCE2-88B2F7908408}"/>
              </a:ext>
            </a:extLst>
          </p:cNvPr>
          <p:cNvSpPr txBox="1"/>
          <p:nvPr/>
        </p:nvSpPr>
        <p:spPr>
          <a:xfrm>
            <a:off x="2606566" y="935421"/>
            <a:ext cx="8156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WATER, SANITATION AND HYGIENE</a:t>
            </a:r>
            <a:endParaRPr lang="en-AU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69E0241-880E-2620-11D3-D2867AD6D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140134" y="2482693"/>
            <a:ext cx="4115038" cy="343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5B8B75-1D45-98B1-BD54-388946DF76C3}"/>
              </a:ext>
            </a:extLst>
          </p:cNvPr>
          <p:cNvSpPr txBox="1"/>
          <p:nvPr/>
        </p:nvSpPr>
        <p:spPr>
          <a:xfrm>
            <a:off x="5878875" y="2263094"/>
            <a:ext cx="58636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BE EFFICIENT WE CONCENTRATE ON OUR AREA OF EXPERTISE </a:t>
            </a:r>
          </a:p>
          <a:p>
            <a:endParaRPr lang="en-US" sz="2400" dirty="0"/>
          </a:p>
          <a:p>
            <a:r>
              <a:rPr lang="en-US" sz="2400" dirty="0"/>
              <a:t>OVER 400 INSTALLATIONS</a:t>
            </a:r>
          </a:p>
          <a:p>
            <a:endParaRPr lang="en-US" sz="2400" dirty="0"/>
          </a:p>
          <a:p>
            <a:r>
              <a:rPr lang="en-US" sz="2400" dirty="0"/>
              <a:t>SAFE WATER AFTER DISASTERS, &amp; EVERY DAY</a:t>
            </a:r>
          </a:p>
          <a:p>
            <a:endParaRPr lang="en-US" sz="2400" dirty="0"/>
          </a:p>
          <a:p>
            <a:r>
              <a:rPr lang="en-US" sz="2400" dirty="0"/>
              <a:t>USE ULTRAFILTRATION SO NOT JUST ‘CLEAN’ BUT BACTERIA FREE!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75459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8AD672-A99B-820B-B99E-017328394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05" y="526370"/>
            <a:ext cx="1819275" cy="1857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41ACC4-CE33-B7DD-90D1-EA0A2FE3CFC5}"/>
              </a:ext>
            </a:extLst>
          </p:cNvPr>
          <p:cNvSpPr txBox="1"/>
          <p:nvPr/>
        </p:nvSpPr>
        <p:spPr>
          <a:xfrm>
            <a:off x="2732690" y="987972"/>
            <a:ext cx="8397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DISEASE PREVENTION AND TREATMENT</a:t>
            </a:r>
            <a:endParaRPr lang="en-A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F9E58E-D2E9-1834-34D0-B8FA4E064211}"/>
              </a:ext>
            </a:extLst>
          </p:cNvPr>
          <p:cNvSpPr txBox="1"/>
          <p:nvPr/>
        </p:nvSpPr>
        <p:spPr>
          <a:xfrm>
            <a:off x="924912" y="2690649"/>
            <a:ext cx="70434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80% OF ILLNESS IN DEVELOPING COUNTRIES IS A RESULT OF CONTAMINATED WATER.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DISEASES INCLUDE </a:t>
            </a:r>
            <a:r>
              <a:rPr lang="en-US" sz="2400" i="0" dirty="0">
                <a:effectLst/>
              </a:rPr>
              <a:t>DIARRHOEA, CHOLERA, DYSENTERY, TYPHOID, POLIO AND PARASITIC INFECTIONS.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SAFE DRINKING WATER IS ESSENTIAL TO TREAT PEOPLE SUFFERING FROM DISEASES RELATED TO CONTAMINATED WATER.</a:t>
            </a:r>
            <a:endParaRPr lang="en-AU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BCE919-B4BB-9901-D858-3069C98E8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069" y="2516478"/>
            <a:ext cx="3581927" cy="335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99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078219-A10F-91A1-A6FA-E3ED001B4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39057"/>
            <a:ext cx="1866900" cy="182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9F0313-823F-F7CE-8D03-FE5687028A58}"/>
              </a:ext>
            </a:extLst>
          </p:cNvPr>
          <p:cNvSpPr txBox="1"/>
          <p:nvPr/>
        </p:nvSpPr>
        <p:spPr>
          <a:xfrm>
            <a:off x="2564524" y="966952"/>
            <a:ext cx="8671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MATERNAL AND CHILD HEA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LTH</a:t>
            </a:r>
            <a:endParaRPr lang="en-A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4C1E8F4-E90B-B8E8-7043-EFF0B7DD9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6371" y="1629229"/>
            <a:ext cx="381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99A5BE-8AD1-BC47-845E-48A6206D4490}"/>
              </a:ext>
            </a:extLst>
          </p:cNvPr>
          <p:cNvSpPr txBox="1"/>
          <p:nvPr/>
        </p:nvSpPr>
        <p:spPr>
          <a:xfrm>
            <a:off x="1320800" y="2671651"/>
            <a:ext cx="59508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MOTHERS NEED GOOD HEALTH DURING PREGNANCY &amp; TO CARE FOR YOUNG CHILDREN.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AROUND 40% OF 1,000,000 YEARLY DEATHS ARE CHILDREN UNDER THE AGE OF 5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97302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CE084C-9281-4EF4-8AD4-3615DA1D2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37" y="313418"/>
            <a:ext cx="1838325" cy="1847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056447-5718-38E0-DA3B-0341B36A1F66}"/>
              </a:ext>
            </a:extLst>
          </p:cNvPr>
          <p:cNvSpPr txBox="1"/>
          <p:nvPr/>
        </p:nvSpPr>
        <p:spPr>
          <a:xfrm>
            <a:off x="2448910" y="819807"/>
            <a:ext cx="7830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BASIC EDUCATION AND LITERACY</a:t>
            </a:r>
            <a:endParaRPr lang="en-A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F7736-E892-EA9F-BC38-1E2808808776}"/>
              </a:ext>
            </a:extLst>
          </p:cNvPr>
          <p:cNvSpPr txBox="1"/>
          <p:nvPr/>
        </p:nvSpPr>
        <p:spPr>
          <a:xfrm>
            <a:off x="6096000" y="2860021"/>
            <a:ext cx="585426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SAFE WATER REDUCES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PUPIL ABSENCES ( 70% +)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INTERUPTIONS TO LESSONS</a:t>
            </a:r>
          </a:p>
          <a:p>
            <a:endParaRPr lang="en-AU" dirty="0"/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325E6BAE-5575-D59D-11AA-406ED96FF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638" y="2262556"/>
            <a:ext cx="4712043" cy="353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434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2B1BF0-CD48-0FF5-5111-D26972FBA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33" y="419554"/>
            <a:ext cx="1924050" cy="1809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BECCD5-D615-AEE5-C938-371088523F19}"/>
              </a:ext>
            </a:extLst>
          </p:cNvPr>
          <p:cNvSpPr txBox="1"/>
          <p:nvPr/>
        </p:nvSpPr>
        <p:spPr>
          <a:xfrm>
            <a:off x="2554014" y="987972"/>
            <a:ext cx="6800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COMMUNITY ECONOMIC DEVELOPMENT</a:t>
            </a:r>
            <a:endParaRPr lang="en-AU" sz="28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0039AE-0C8E-FE0D-EF33-792C670C01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776" y="1966838"/>
            <a:ext cx="3322600" cy="40788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0DA4EF-28E8-D6DF-B957-A437E084D014}"/>
              </a:ext>
            </a:extLst>
          </p:cNvPr>
          <p:cNvSpPr txBox="1"/>
          <p:nvPr/>
        </p:nvSpPr>
        <p:spPr>
          <a:xfrm>
            <a:off x="2340883" y="2229304"/>
            <a:ext cx="573314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SOME PHILIPPINE STATISTICS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FAMILY OF FOUR NEEDS TO DRINK 10LITRES/DAY TO STAY HEALTHY.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AVERAGE RURAL WAGE IS 322 PHP/DAY.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10 LITRE OF WATER BOTTLE COSTS 90 PHP.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99708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2B1BF0-CD48-0FF5-5111-D26972FBA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33" y="419554"/>
            <a:ext cx="1924050" cy="1809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BECCD5-D615-AEE5-C938-371088523F19}"/>
              </a:ext>
            </a:extLst>
          </p:cNvPr>
          <p:cNvSpPr txBox="1"/>
          <p:nvPr/>
        </p:nvSpPr>
        <p:spPr>
          <a:xfrm>
            <a:off x="2554014" y="987972"/>
            <a:ext cx="6800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COMMUNITY ECONOMIC DEVELOPMENT</a:t>
            </a:r>
            <a:endParaRPr lang="en-AU" sz="28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0DA4EF-28E8-D6DF-B957-A437E084D014}"/>
              </a:ext>
            </a:extLst>
          </p:cNvPr>
          <p:cNvSpPr txBox="1"/>
          <p:nvPr/>
        </p:nvSpPr>
        <p:spPr>
          <a:xfrm>
            <a:off x="784697" y="2229304"/>
            <a:ext cx="502752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OPPORTUNITIES FOR NEW INDUSTRY</a:t>
            </a:r>
          </a:p>
          <a:p>
            <a:endParaRPr lang="en-A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0DDE6A-95CA-E7F2-9B2D-42C994D3A8AB}"/>
              </a:ext>
            </a:extLst>
          </p:cNvPr>
          <p:cNvSpPr txBox="1"/>
          <p:nvPr/>
        </p:nvSpPr>
        <p:spPr>
          <a:xfrm>
            <a:off x="6379778" y="2229304"/>
            <a:ext cx="45930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GENERATING FUNDS FOR COMMUNITY</a:t>
            </a:r>
          </a:p>
        </p:txBody>
      </p:sp>
      <p:pic>
        <p:nvPicPr>
          <p:cNvPr id="8" name="Picture 7" descr="A couple of people standing next to a water dispenser&#10;&#10;Description automatically generated">
            <a:extLst>
              <a:ext uri="{FF2B5EF4-FFF2-40B4-BE49-F238E27FC236}">
                <a16:creationId xmlns:a16="http://schemas.microsoft.com/office/drawing/2014/main" id="{DC394362-9F04-6B22-7CD7-71B6A255EA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6010" y="3158943"/>
            <a:ext cx="1920555" cy="3070244"/>
          </a:xfrm>
          <a:prstGeom prst="rect">
            <a:avLst/>
          </a:prstGeom>
        </p:spPr>
      </p:pic>
      <p:pic>
        <p:nvPicPr>
          <p:cNvPr id="10" name="Picture 9" descr="A building with a sign on the front&#10;&#10;Description automatically generated">
            <a:extLst>
              <a:ext uri="{FF2B5EF4-FFF2-40B4-BE49-F238E27FC236}">
                <a16:creationId xmlns:a16="http://schemas.microsoft.com/office/drawing/2014/main" id="{D860565E-7F39-D4B3-19DE-C78778C97A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124" y="3158943"/>
            <a:ext cx="4938099" cy="308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06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984D24FD0F3F4C931B3A706BC8298C" ma:contentTypeVersion="16" ma:contentTypeDescription="Create a new document." ma:contentTypeScope="" ma:versionID="46a305f5c96d2af90b60c91489caf996">
  <xsd:schema xmlns:xsd="http://www.w3.org/2001/XMLSchema" xmlns:xs="http://www.w3.org/2001/XMLSchema" xmlns:p="http://schemas.microsoft.com/office/2006/metadata/properties" xmlns:ns2="e6595613-fe11-4822-95a7-c831f53be04f" xmlns:ns3="64bbc83f-2a18-4799-9f53-48637d39b3df" targetNamespace="http://schemas.microsoft.com/office/2006/metadata/properties" ma:root="true" ma:fieldsID="08c0e5bd79d34a0c02be854299550dee" ns2:_="" ns3:_="">
    <xsd:import namespace="e6595613-fe11-4822-95a7-c831f53be04f"/>
    <xsd:import namespace="64bbc83f-2a18-4799-9f53-48637d39b3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595613-fe11-4822-95a7-c831f53be0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03c9134-5200-4d10-b4fc-139767b252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bbc83f-2a18-4799-9f53-48637d39b3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ab35268-d053-4307-b608-8cf168a803b3}" ma:internalName="TaxCatchAll" ma:showField="CatchAllData" ma:web="64bbc83f-2a18-4799-9f53-48637d39b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bbc83f-2a18-4799-9f53-48637d39b3df" xsi:nil="true"/>
    <lcf76f155ced4ddcb4097134ff3c332f xmlns="e6595613-fe11-4822-95a7-c831f53be0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EEC5E0-8CAA-4C13-8D15-DB44921FCF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595613-fe11-4822-95a7-c831f53be04f"/>
    <ds:schemaRef ds:uri="64bbc83f-2a18-4799-9f53-48637d39b3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135EDE-1B42-47B4-989C-BCCB61196148}">
  <ds:schemaRefs>
    <ds:schemaRef ds:uri="http://schemas.microsoft.com/office/2006/metadata/properties"/>
    <ds:schemaRef ds:uri="http://schemas.microsoft.com/office/infopath/2007/PartnerControls"/>
    <ds:schemaRef ds:uri="64bbc83f-2a18-4799-9f53-48637d39b3df"/>
    <ds:schemaRef ds:uri="e6595613-fe11-4822-95a7-c831f53be04f"/>
  </ds:schemaRefs>
</ds:datastoreItem>
</file>

<file path=customXml/itemProps3.xml><?xml version="1.0" encoding="utf-8"?>
<ds:datastoreItem xmlns:ds="http://schemas.openxmlformats.org/officeDocument/2006/customXml" ds:itemID="{F69684CD-6B93-453D-9AEE-B9CBBE1BD9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8952</TotalTime>
  <Words>399</Words>
  <Application>Microsoft Office PowerPoint</Application>
  <PresentationFormat>Widescreen</PresentationFormat>
  <Paragraphs>74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Calibri Light</vt:lpstr>
      <vt:lpstr>Tahoma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 FOR PARTNERS</vt:lpstr>
      <vt:lpstr>FURTHER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Media</dc:creator>
  <cp:lastModifiedBy>Michael Brown</cp:lastModifiedBy>
  <cp:revision>9</cp:revision>
  <dcterms:created xsi:type="dcterms:W3CDTF">2025-02-18T06:16:32Z</dcterms:created>
  <dcterms:modified xsi:type="dcterms:W3CDTF">2026-06-02T17:24:12Z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0x01010022984D24FD0F3F4C931B3A706BC8298C</vt:lpwstr>
  </property>
  <property fmtid="{D5CDD505-2E9C-101B-9397-08002B2CF9AE}" pid="3" name="MediaServiceImageTags">
    <vt:lpwstr/>
  </property>
</Properties>
</file>